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14</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The auction business model</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extends Module 7 by turning from the art market itself to the business that runs it: the auction house.</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a:t>
            </a:r>
          </a:p>
          <a:p>
            <a:pPr>
              <a:spcAft>
                <a:spcPts val="800"/>
              </a:spcAft>
            </a:pPr>
            <a:r>
              <a:rPr sz="1900" b="0">
                <a:solidFill>
                  <a:srgbClr val="0B1020"/>
                </a:solidFill>
                <a:latin typeface="Calibri"/>
              </a:rPr>
              <a:t>•  Level: art business, auction studies, or arts administration course, and a natural extension for a business or finance elective examining intermediary and marketplace business models. Suitable for graduate students in art market or arts management programs, advanced undergraduates pairing art history or economics with business, and professional or continuing education students entering the trade.</a:t>
            </a:r>
          </a:p>
          <a:p>
            <a:pPr>
              <a:spcAft>
                <a:spcPts val="800"/>
              </a:spcAft>
            </a:pPr>
            <a:r>
              <a:rPr sz="1900" b="0">
                <a:solidFill>
                  <a:srgbClr val="0B1020"/>
                </a:solidFill>
                <a:latin typeface="Calibri"/>
              </a:rPr>
              <a:t>•  Access: sandbox-only, with an optional API/code extension for retrieving one house's sold lots programmatically and computing figures client-side.</a:t>
            </a:r>
          </a:p>
          <a:p>
            <a:pPr>
              <a:spcAft>
                <a:spcPts val="800"/>
              </a:spcAft>
            </a:pPr>
            <a:r>
              <a:rPr sz="1900" b="0">
                <a:solidFill>
                  <a:srgbClr val="0B1020"/>
                </a:solidFill>
                <a:latin typeface="Calibri"/>
              </a:rPr>
              <a:t>•  Goal: students leave able to describe the buyer's premium and seller's commission as the two revenue streams that fund an auction house, and to compute estimate accuracy, average lot value versus lot volume, and value concentration from documented fields on the fine art table.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Explain the auction house's role as a two-sided intermediary and describe the buyer's premium and the seller's commission as the two revenue streams that fund the business.</a:t>
            </a:r>
          </a:p>
          <a:p>
            <a:pPr>
              <a:spcAft>
                <a:spcPts val="800"/>
              </a:spcAft>
            </a:pPr>
            <a:r>
              <a:rPr sz="1900" b="0">
                <a:solidFill>
                  <a:srgbClr val="0B1020"/>
                </a:solidFill>
                <a:latin typeface="Calibri"/>
              </a:rPr>
              <a:t>•  Describe how a pre-sale estimate is set, why estimate accuracy matters commercially to a house, and compute the ratio of realized price to high estimate from documented fields.</a:t>
            </a:r>
          </a:p>
          <a:p>
            <a:pPr>
              <a:spcAft>
                <a:spcPts val="800"/>
              </a:spcAft>
            </a:pPr>
            <a:r>
              <a:rPr sz="1900" b="0">
                <a:solidFill>
                  <a:srgbClr val="0B1020"/>
                </a:solidFill>
                <a:latin typeface="Calibri"/>
              </a:rPr>
              <a:t>•  Explain guarantees and irrevocable bids as mechanisms that shift financial risk between house, consignor, and a third-party guarantor, and how each changes the incentives around a sale.</a:t>
            </a:r>
          </a:p>
          <a:p>
            <a:pPr>
              <a:spcAft>
                <a:spcPts val="800"/>
              </a:spcAft>
            </a:pPr>
            <a:r>
              <a:rPr sz="1900" b="0">
                <a:solidFill>
                  <a:srgbClr val="0B1020"/>
                </a:solidFill>
                <a:latin typeface="Calibri"/>
              </a:rPr>
              <a:t>•  Compute average lot value by house and contrast it with lot volume, and explain why these describe two different kinds of auction businesses.</a:t>
            </a:r>
          </a:p>
          <a:p>
            <a:pPr>
              <a:spcAft>
                <a:spcPts val="800"/>
              </a:spcAft>
            </a:pPr>
            <a:r>
              <a:rPr sz="1900" b="0">
                <a:solidFill>
                  <a:srgbClr val="0B1020"/>
                </a:solidFill>
                <a:latin typeface="Calibri"/>
              </a:rPr>
              <a:t>•  Measure value concentration among a house's top lots and explain why a single lot or a single consignor can dominate a season's results.</a:t>
            </a:r>
          </a:p>
          <a:p>
            <a:pPr>
              <a:spcAft>
                <a:spcPts val="800"/>
              </a:spcAft>
            </a:pPr>
            <a:r>
              <a:rPr sz="1900" b="0">
                <a:solidFill>
                  <a:srgbClr val="0B1020"/>
                </a:solidFill>
                <a:latin typeface="Calibri"/>
              </a:rPr>
              <a:t>•  Identify the limits of auction data for studying the auction business itself, including that it captures the secondary market only, that no field records buyer's premium, hammer price, or commission, and that the newest periods are still being ingested and should not be read as trends.</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The auction house as a business. Introduce the buyer's premium and seller's commission as the two revenue streams, and explain why winning consignments, not running the sale itself, is the real competitive contest among houses.</a:t>
            </a:r>
          </a:p>
          <a:p>
            <a:pPr>
              <a:spcAft>
                <a:spcPts val="800"/>
              </a:spcAft>
            </a:pPr>
            <a:r>
              <a:rPr sz="1900" b="0">
                <a:solidFill>
                  <a:srgbClr val="0B1020"/>
                </a:solidFill>
                <a:latin typeface="Calibri"/>
              </a:rPr>
              <a:t>•  15 to 25 min: Estimates, guarantees, and irrevocable bids. Explain how a pre-sale estimate is set, why the house has a commercial stake in getting it right, and how a guarantee or an irrevocable bid shifts risk before the sale even opens.</a:t>
            </a:r>
          </a:p>
          <a:p>
            <a:pPr>
              <a:spcAft>
                <a:spcPts val="800"/>
              </a:spcAft>
            </a:pPr>
            <a:r>
              <a:rPr sz="1900" b="0">
                <a:solidFill>
                  <a:srgbClr val="0B1020"/>
                </a:solidFill>
                <a:latin typeface="Calibri"/>
              </a:rPr>
              <a:t>•  25 to 45 min: Sandbox orientation and guided demo, estimate accuracy. Confirm the documented fields on the fine art table and build the ratio of realized price to high estimate for a chosen house.</a:t>
            </a:r>
          </a:p>
          <a:p>
            <a:pPr>
              <a:spcAft>
                <a:spcPts val="800"/>
              </a:spcAft>
            </a:pPr>
            <a:r>
              <a:rPr sz="1900" b="0">
                <a:solidFill>
                  <a:srgbClr val="0B1020"/>
                </a:solidFill>
                <a:latin typeface="Calibri"/>
              </a:rPr>
              <a:t>•  45 to 60 min: Guided demo, average lot value versus lot volume, contrasting a high-value house against a high-volume house.</a:t>
            </a:r>
          </a:p>
          <a:p>
            <a:pPr>
              <a:spcAft>
                <a:spcPts val="800"/>
              </a:spcAft>
            </a:pPr>
            <a:r>
              <a:rPr sz="1900" b="0">
                <a:solidFill>
                  <a:srgbClr val="0B1020"/>
                </a:solidFill>
                <a:latin typeface="Calibri"/>
              </a:rPr>
              <a:t>•  60 to 75 min: Small-group exercise, students pick a different house and compute its value concentration among its own top lots.</a:t>
            </a:r>
          </a:p>
          <a:p>
            <a:pPr>
              <a:spcAft>
                <a:spcPts val="800"/>
              </a:spcAft>
            </a:pPr>
            <a:r>
              <a:rPr sz="1900" b="0">
                <a:solidFill>
                  <a:srgbClr val="0B1020"/>
                </a:solidFill>
                <a:latin typeface="Calibri"/>
              </a:rPr>
              <a:t>•  75 to 85 min: Class discussion, groups report what estimate accuracy, average lot value, and concentration together suggest about the kind of business their house runs.</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fine art data table from the SQL editor dropdown.</a:t>
            </a:r>
          </a:p>
          <a:p>
            <a:pPr>
              <a:spcAft>
                <a:spcPts val="800"/>
              </a:spcAft>
            </a:pPr>
            <a:r>
              <a:rPr sz="1900" b="0">
                <a:solidFill>
                  <a:srgbClr val="0B1020"/>
                </a:solidFill>
                <a:latin typeface="Calibri"/>
              </a:rPr>
              <a:t>•  Open the coverage browser tab and confirm how a major auction house is written in the vendor field. Spelling matters for exact filters.</a:t>
            </a:r>
          </a:p>
          <a:p>
            <a:pPr>
              <a:spcAft>
                <a:spcPts val="800"/>
              </a:spcAft>
            </a:pPr>
            <a:r>
              <a:rPr sz="1900" b="0">
                <a:solidFill>
                  <a:srgbClr val="0B1020"/>
                </a:solidFill>
                <a:latin typeface="Calibri"/>
              </a:rPr>
              <a:t>•  Before running any query, walk the class through the two revenue streams conceptually: the buyer's premium, a fee the winning bidder pays on top of the hammer price, and the seller's commission, a fee the house deducts from what the consignor receives. Note that neither figure appears in the data students are about to query, only the final realized price the buyer paid.</a:t>
            </a:r>
          </a:p>
          <a:p>
            <a:pPr>
              <a:spcAft>
                <a:spcPts val="800"/>
              </a:spcAft>
            </a:pPr>
            <a:r>
              <a:rPr sz="1900" b="0">
                <a:solidFill>
                  <a:srgbClr val="0B1020"/>
                </a:solidFill>
                <a:latin typeface="Calibri"/>
              </a:rPr>
              <a:t>•  Run the first guided query, estimate accuracy for a chosen house, and explain that the ratio of usd_price_decimal to sale_estimates_high_usd_price tells students how often the house's own pre-sale number tracked what buyers actually paid, which is a direct read on the skill of the specialists who set that estimate.</a:t>
            </a:r>
          </a:p>
          <a:p>
            <a:pPr>
              <a:spcAft>
                <a:spcPts val="800"/>
              </a:spcAft>
            </a:pPr>
            <a:r>
              <a:rPr sz="1900" b="0">
                <a:solidFill>
                  <a:srgbClr val="0B1020"/>
                </a:solidFill>
                <a:latin typeface="Calibri"/>
              </a:rPr>
              <a:t>•  Explain guarantees and irrevocable bids conceptually at this point: a guarantee promises the consignor a minimum price regardless of the room's bidding, and an irrevocable bid commits a third party to buy the lot at a set price if no one else bids higher. Both remove downside risk from the consignor before the sale, in exchange for giving up some upside, and both are a house's tool for winning a prized consignment away from a competitor.</a:t>
            </a:r>
          </a:p>
          <a:p>
            <a:pPr>
              <a:spcAft>
                <a:spcPts val="800"/>
              </a:spcAft>
            </a:pPr>
            <a:r>
              <a:rPr sz="1900" b="0">
                <a:solidFill>
                  <a:srgbClr val="0B1020"/>
                </a:solidFill>
                <a:latin typeface="Calibri"/>
              </a:rPr>
              <a:t>•  Run the second guided query, average lot value by house, and explain that dividing total realized value by the count of sold lots separates a house that competes on a handful of very expensive lots from a house that competes on a large volume of moderately priced ones. Ask the class which model looks more resilient to a single lot failing to sell.</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vendor,</a:t>
            </a:r>
          </a:p>
          <a:p>
            <a:pPr lvl="1">
              <a:spcAft>
                <a:spcPts val="800"/>
              </a:spcAft>
            </a:pPr>
            <a:r>
              <a:rPr sz="1500" b="0">
                <a:solidFill>
                  <a:srgbClr val="455066"/>
                </a:solidFill>
                <a:latin typeface="Calibri"/>
              </a:rPr>
              <a:t>–         approx_percentile(usd_price_decimal / sale_estimates_high_usd_price, 0.5) AS estimate_accuracy,</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AND sale_estimates_high_usd_price &gt; 0</a:t>
            </a:r>
          </a:p>
          <a:p>
            <a:pPr lvl="1">
              <a:spcAft>
                <a:spcPts val="800"/>
              </a:spcAft>
            </a:pPr>
            <a:r>
              <a:rPr sz="1500" b="0">
                <a:solidFill>
                  <a:srgbClr val="455066"/>
                </a:solidFill>
                <a:latin typeface="Calibri"/>
              </a:rPr>
              <a:t>–    AND vendor LIKE '%Christie%'</a:t>
            </a:r>
          </a:p>
          <a:p>
            <a:pPr lvl="1">
              <a:spcAft>
                <a:spcPts val="800"/>
              </a:spcAft>
            </a:pPr>
            <a:r>
              <a:rPr sz="1500" b="0">
                <a:solidFill>
                  <a:srgbClr val="455066"/>
                </a:solidFill>
                <a:latin typeface="Calibri"/>
              </a:rPr>
              <a:t>–  GROUP BY vendor;</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The buyer's premium and the seller's commission are the two revenue streams that fund an auction house, yet neither figure appears in the transaction data. What can an outside analyst still infer about a house's revenue without ever seeing its fee schedule?</a:t>
            </a:r>
          </a:p>
          <a:p>
            <a:pPr>
              <a:spcAft>
                <a:spcPts val="800"/>
              </a:spcAft>
            </a:pPr>
            <a:r>
              <a:rPr sz="1900" b="0">
                <a:solidFill>
                  <a:srgbClr val="0B1020"/>
                </a:solidFill>
                <a:latin typeface="Calibri"/>
              </a:rPr>
              <a:t>•  Why does estimate accuracy matter commercially to a house, beyond simply making the specialists look good on sale night?</a:t>
            </a:r>
          </a:p>
          <a:p>
            <a:pPr>
              <a:spcAft>
                <a:spcPts val="800"/>
              </a:spcAft>
            </a:pPr>
            <a:r>
              <a:rPr sz="1900" b="0">
                <a:solidFill>
                  <a:srgbClr val="0B1020"/>
                </a:solidFill>
                <a:latin typeface="Calibri"/>
              </a:rPr>
              <a:t>•  A guarantee removes the consignor's downside risk before the sale. Who absorbs that risk instead, and what does the house gain by offering one?</a:t>
            </a:r>
          </a:p>
          <a:p>
            <a:pPr>
              <a:spcAft>
                <a:spcPts val="800"/>
              </a:spcAft>
            </a:pPr>
            <a:r>
              <a:rPr sz="1900" b="0">
                <a:solidFill>
                  <a:srgbClr val="0B1020"/>
                </a:solidFill>
                <a:latin typeface="Calibri"/>
              </a:rPr>
              <a:t>•  An irrevocable bid and a guarantee both shift risk before a sale opens. How do they differ in who is taking on the exposure, and why might a house prefer one over the other for a given lot?</a:t>
            </a:r>
          </a:p>
          <a:p>
            <a:pPr>
              <a:spcAft>
                <a:spcPts val="800"/>
              </a:spcAft>
            </a:pPr>
            <a:r>
              <a:rPr sz="1900" b="0">
                <a:solidFill>
                  <a:srgbClr val="0B1020"/>
                </a:solidFill>
                <a:latin typeface="Calibri"/>
              </a:rPr>
              <a:t>•  Two houses show similar total realized value in a season, but one has a much higher average lot value and the other a much higher lot count. What different businesses are these two houses actually running?</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auction house represented in the fine art data and writes a two-page business brief on that house, as if preparing a competitive analysis for a rival saleroom's management.</a:t>
            </a:r>
          </a:p>
          <a:p>
            <a:pPr>
              <a:spcAft>
                <a:spcPts val="800"/>
              </a:spcAft>
            </a:pPr>
            <a:r>
              <a:rPr sz="1900" b="0">
                <a:solidFill>
                  <a:srgbClr val="0B1020"/>
                </a:solidFill>
                <a:latin typeface="Calibri"/>
              </a:rPr>
              <a:t>•  The brief must report the house's estimate accuracy, its average lot value against its lot volume, and its value concentration among its own top lots, and must argue, using those three figures together, what kind of auction business the house runs and where its consignment strategy appears to be working or under strain.</a:t>
            </a:r>
          </a:p>
          <a:p>
            <a:pPr>
              <a:spcAft>
                <a:spcPts val="800"/>
              </a:spcAft>
            </a:pPr>
            <a:r>
              <a:rPr sz="1900" b="0">
                <a:solidFill>
                  <a:srgbClr val="0B1020"/>
                </a:solidFill>
                <a:latin typeface="Calibri"/>
              </a:rPr>
              <a:t>•  The brief must include the SQL queries used as an appendix, at least one exported table or chart, and an explicit limitations section that states the data is secondary market only, notes that no field records buyer's premium, hammer price, commission, or guarantees so none of those can be computed, and does not draw conclusions from the most recent quarter given ongoing ingestion.</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computation of estimate accuracy with the required sale_estimates_high_usd_price &gt; 0 guard (25 percent), correct computation and contrast of average lot value and concentration (25 percent), quality of the business argument connecting the three figures to a coherent read of the house's strategy (30 percent), and honest treatment of the analysis's limitations (20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14: The auction business model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