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0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2788920"/>
            <a:ext cx="12191695" cy="73152"/>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1097280"/>
            <a:ext cx="10515600" cy="457200"/>
          </a:xfrm>
          <a:prstGeom prst="rect">
            <a:avLst/>
          </a:prstGeom>
          <a:noFill/>
        </p:spPr>
        <p:txBody>
          <a:bodyPr wrap="square" anchor="t">
            <a:spAutoFit/>
          </a:bodyPr>
          <a:lstStyle/>
          <a:p>
            <a:r>
              <a:rPr sz="1400" b="1">
                <a:solidFill>
                  <a:srgbClr val="8EA2FF"/>
                </a:solidFill>
                <a:latin typeface="Calibri"/>
              </a:rPr>
              <a:t>ALT/FNDATA ACADEMY   ·   MODULE 15</a:t>
            </a:r>
          </a:p>
        </p:txBody>
      </p:sp>
      <p:sp>
        <p:nvSpPr>
          <p:cNvPr id="5" name="TextBox 4"/>
          <p:cNvSpPr txBox="1"/>
          <p:nvPr/>
        </p:nvSpPr>
        <p:spPr>
          <a:xfrm>
            <a:off x="822960" y="1600200"/>
            <a:ext cx="10515600" cy="1280160"/>
          </a:xfrm>
          <a:prstGeom prst="rect">
            <a:avLst/>
          </a:prstGeom>
          <a:noFill/>
        </p:spPr>
        <p:txBody>
          <a:bodyPr wrap="square" anchor="t">
            <a:spAutoFit/>
          </a:bodyPr>
          <a:lstStyle/>
          <a:p>
            <a:r>
              <a:rPr sz="4000" b="1">
                <a:solidFill>
                  <a:srgbClr val="FFFFFF"/>
                </a:solidFill>
                <a:latin typeface="Calibri"/>
              </a:rPr>
              <a:t>Art market fundamentals</a:t>
            </a:r>
          </a:p>
        </p:txBody>
      </p:sp>
      <p:sp>
        <p:nvSpPr>
          <p:cNvPr id="6" name="TextBox 5"/>
          <p:cNvSpPr txBox="1"/>
          <p:nvPr/>
        </p:nvSpPr>
        <p:spPr>
          <a:xfrm>
            <a:off x="822960" y="3063240"/>
            <a:ext cx="9875520" cy="1737360"/>
          </a:xfrm>
          <a:prstGeom prst="rect">
            <a:avLst/>
          </a:prstGeom>
          <a:noFill/>
        </p:spPr>
        <p:txBody>
          <a:bodyPr wrap="square" anchor="t">
            <a:spAutoFit/>
          </a:bodyPr>
          <a:lstStyle/>
          <a:p>
            <a:r>
              <a:rPr sz="1600" b="0">
                <a:solidFill>
                  <a:srgbClr val="B9C0D4"/>
                </a:solidFill>
                <a:latin typeface="Calibri"/>
              </a:rPr>
              <a:t>This session asks a single plain question and answers it with real transaction data: what forms the price of a work of art.</a:t>
            </a:r>
          </a:p>
        </p:txBody>
      </p:sp>
      <p:sp>
        <p:nvSpPr>
          <p:cNvPr id="7" name="TextBox 6"/>
          <p:cNvSpPr txBox="1"/>
          <p:nvPr/>
        </p:nvSpPr>
        <p:spPr>
          <a:xfrm>
            <a:off x="822960" y="6126480"/>
            <a:ext cx="10058400" cy="365760"/>
          </a:xfrm>
          <a:prstGeom prst="rect">
            <a:avLst/>
          </a:prstGeom>
          <a:noFill/>
        </p:spPr>
        <p:txBody>
          <a:bodyPr wrap="square" anchor="t">
            <a:spAutoFit/>
          </a:bodyPr>
          <a:lstStyle/>
          <a:p>
            <a:r>
              <a:rPr sz="1300" b="0">
                <a:solidFill>
                  <a:srgbClr val="8EA2FF"/>
                </a:solidFill>
                <a:latin typeface="Calibri"/>
              </a:rPr>
              <a:t>75 minutes  ·  sandbox.altfndata.com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SESSION AT A GLANCE</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What today looks like</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Length: 75 minutes.</a:t>
            </a:r>
          </a:p>
          <a:p>
            <a:pPr>
              <a:spcAft>
                <a:spcPts val="800"/>
              </a:spcAft>
            </a:pPr>
            <a:r>
              <a:rPr sz="1900" b="0">
                <a:solidFill>
                  <a:srgbClr val="0B1020"/>
                </a:solidFill>
                <a:latin typeface="Calibri"/>
              </a:rPr>
              <a:t>•  Level: general art audience, no coding or finance background assumed.</a:t>
            </a:r>
          </a:p>
          <a:p>
            <a:pPr>
              <a:spcAft>
                <a:spcPts val="800"/>
              </a:spcAft>
            </a:pPr>
            <a:r>
              <a:rPr sz="1900" b="0">
                <a:solidFill>
                  <a:srgbClr val="0B1020"/>
                </a:solidFill>
                <a:latin typeface="Calibri"/>
              </a:rPr>
              <a:t>•  Access: the no-code sandbox at sandbox.altfndata.com only. No API key is needed. Students self-register with a work or school email and are approved automatically.</a:t>
            </a:r>
          </a:p>
          <a:p>
            <a:pPr>
              <a:spcAft>
                <a:spcPts val="800"/>
              </a:spcAft>
            </a:pPr>
            <a:r>
              <a:rPr sz="1900" b="0">
                <a:solidFill>
                  <a:srgbClr val="0B1020"/>
                </a:solidFill>
                <a:latin typeface="Calibri"/>
              </a:rPr>
              <a:t>•  Goal: students leave able to name what forms an artwork's price, build a comparables set for one artist by hand, and read price dispersion and estimate versus realized price for that artist.</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15: Art market fundamentals   ·   1 / 8</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OBJECTIVES</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By the end of class students can</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Name the factors that form an artwork's price, including artist, medium and format, size, period, rarity, provenance, condition, and market timing, and explain how each one moves a price up or down.</a:t>
            </a:r>
          </a:p>
          <a:p>
            <a:pPr>
              <a:spcAft>
                <a:spcPts val="800"/>
              </a:spcAft>
            </a:pPr>
            <a:r>
              <a:rPr sz="1900" b="0">
                <a:solidFill>
                  <a:srgbClr val="0B1020"/>
                </a:solidFill>
                <a:latin typeface="Calibri"/>
              </a:rPr>
              <a:t>•  Distinguish the primary market, where a work first sells through a gallery or dealer, from the secondary market, where a work resells at auction, and state which market this dataset captures.</a:t>
            </a:r>
          </a:p>
          <a:p>
            <a:pPr>
              <a:spcAft>
                <a:spcPts val="800"/>
              </a:spcAft>
            </a:pPr>
            <a:r>
              <a:rPr sz="1900" b="0">
                <a:solidFill>
                  <a:srgbClr val="0B1020"/>
                </a:solidFill>
                <a:latin typeface="Calibri"/>
              </a:rPr>
              <a:t>•  Define pre-sale estimate as the auction house's formalized judgment of comparable value and realized price as what a buyer actually paid, and explain how the two relate.</a:t>
            </a:r>
          </a:p>
          <a:p>
            <a:pPr>
              <a:spcAft>
                <a:spcPts val="800"/>
              </a:spcAft>
            </a:pPr>
            <a:r>
              <a:rPr sz="1900" b="0">
                <a:solidFill>
                  <a:srgbClr val="0B1020"/>
                </a:solidFill>
                <a:latin typeface="Calibri"/>
              </a:rPr>
              <a:t>•  Build a comparables set for a single artist from sold lots, and read it for its typical price, its range, and its outliers.</a:t>
            </a:r>
          </a:p>
          <a:p>
            <a:pPr>
              <a:spcAft>
                <a:spcPts val="800"/>
              </a:spcAft>
            </a:pPr>
            <a:r>
              <a:rPr sz="1900" b="0">
                <a:solidFill>
                  <a:srgbClr val="0B1020"/>
                </a:solidFill>
                <a:latin typeface="Calibri"/>
              </a:rPr>
              <a:t>•  Describe price dispersion within one artist's market, using the minimum, median, and maximum realized price, and explain why two works by the same artist can sell for very different amounts.</a:t>
            </a:r>
          </a:p>
          <a:p>
            <a:pPr>
              <a:spcAft>
                <a:spcPts val="800"/>
              </a:spcAft>
            </a:pPr>
            <a:r>
              <a:rPr sz="1900" b="0">
                <a:solidFill>
                  <a:srgbClr val="0B1020"/>
                </a:solidFill>
                <a:latin typeface="Calibri"/>
              </a:rPr>
              <a:t>•  Identify the limits of auction data for art market fundamentals, including that it captures the secondary market only, that documented fields do not include medium, size, provenance, or condition directly, and that the newest periods are still being ingested and should not be read as a trend.</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15: Art market fundamentals   ·   2 / 8</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AGENDA</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How the session runs</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0 to 10 min: What forms a price. Introduce the factors, artist, medium and format, size, period, rarity, provenance, condition, and timing, and explain that this session tests these ideas against real sold lots rather than treating price as unexplainable.</a:t>
            </a:r>
          </a:p>
          <a:p>
            <a:pPr>
              <a:spcAft>
                <a:spcPts val="800"/>
              </a:spcAft>
            </a:pPr>
            <a:r>
              <a:rPr sz="1900" b="0">
                <a:solidFill>
                  <a:srgbClr val="0B1020"/>
                </a:solidFill>
                <a:latin typeface="Calibri"/>
              </a:rPr>
              <a:t>•  10 to 20 min: Sandbox orientation. Confirm students can open the fine art data table and locate designer, vendor, usd_price_decimal, sale_estimates_high_usd_price, and status in the data dictionary, with no query written yet.</a:t>
            </a:r>
          </a:p>
          <a:p>
            <a:pPr>
              <a:spcAft>
                <a:spcPts val="800"/>
              </a:spcAft>
            </a:pPr>
            <a:r>
              <a:rPr sz="1900" b="0">
                <a:solidFill>
                  <a:srgbClr val="0B1020"/>
                </a:solidFill>
                <a:latin typeface="Calibri"/>
              </a:rPr>
              <a:t>•  20 to 35 min: Guided demo, build a comparables set for one artist, ordering sold lots by realized price.</a:t>
            </a:r>
          </a:p>
          <a:p>
            <a:pPr>
              <a:spcAft>
                <a:spcPts val="800"/>
              </a:spcAft>
            </a:pPr>
            <a:r>
              <a:rPr sz="1900" b="0">
                <a:solidFill>
                  <a:srgbClr val="0B1020"/>
                </a:solidFill>
                <a:latin typeface="Calibri"/>
              </a:rPr>
              <a:t>•  35 to 50 min: Guided demo, read price dispersion for the same artist using minimum, median, and maximum realized price, and compare estimate to realized price.</a:t>
            </a:r>
          </a:p>
          <a:p>
            <a:pPr>
              <a:spcAft>
                <a:spcPts val="800"/>
              </a:spcAft>
            </a:pPr>
            <a:r>
              <a:rPr sz="1900" b="0">
                <a:solidFill>
                  <a:srgbClr val="0B1020"/>
                </a:solidFill>
                <a:latin typeface="Calibri"/>
              </a:rPr>
              <a:t>•  50 to 60 min: Guided demo, a rough medium and format proxy using text search on item_title, framed explicitly as an imperfect keyword match rather than a clean field.</a:t>
            </a:r>
          </a:p>
          <a:p>
            <a:pPr>
              <a:spcAft>
                <a:spcPts val="800"/>
              </a:spcAft>
            </a:pPr>
            <a:r>
              <a:rPr sz="1900" b="0">
                <a:solidFill>
                  <a:srgbClr val="0B1020"/>
                </a:solidFill>
                <a:latin typeface="Calibri"/>
              </a:rPr>
              <a:t>•  60 to 70 min: Small-group exercise, students pick a different artist and build their own comparables set and dispersion figures.</a:t>
            </a:r>
          </a:p>
          <a:p>
            <a:pPr>
              <a:spcAft>
                <a:spcPts val="800"/>
              </a:spcAft>
            </a:pPr>
            <a:r>
              <a:rPr sz="1900" b="0">
                <a:solidFill>
                  <a:srgbClr val="0B1020"/>
                </a:solidFill>
                <a:latin typeface="Calibri"/>
              </a:rPr>
              <a:t>•  70 to 75 min: Class discussion and homework assignment, groups share what surprised them about their artist's range.</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15: Art market fundamentals   ·   3 / 8</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LIVE DEMO</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The in-class walkthrough</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Open sandbox.altfndata.com, sign in, and select the fine art data table from the SQL editor dropdown.</a:t>
            </a:r>
          </a:p>
          <a:p>
            <a:pPr>
              <a:spcAft>
                <a:spcPts val="800"/>
              </a:spcAft>
            </a:pPr>
            <a:r>
              <a:rPr sz="1900" b="0">
                <a:solidFill>
                  <a:srgbClr val="0B1020"/>
                </a:solidFill>
                <a:latin typeface="Calibri"/>
              </a:rPr>
              <a:t>•  Open the coverage browser tab and confirm how a well-known artist is written in the designer field. Spelling and partial-name matching both matter for a clean comparables set.</a:t>
            </a:r>
          </a:p>
          <a:p>
            <a:pPr>
              <a:spcAft>
                <a:spcPts val="800"/>
              </a:spcAft>
            </a:pPr>
            <a:r>
              <a:rPr sz="1900" b="0">
                <a:solidFill>
                  <a:srgbClr val="0B1020"/>
                </a:solidFill>
                <a:latin typeface="Calibri"/>
              </a:rPr>
              <a:t>•  Return to the SQL editor and run the first guided query, a comparables set for one artist, which lists that artist's sold lots ordered from highest to lowest realized price.</a:t>
            </a:r>
          </a:p>
          <a:p>
            <a:pPr>
              <a:spcAft>
                <a:spcPts val="800"/>
              </a:spcAft>
            </a:pPr>
            <a:r>
              <a:rPr sz="1900" b="0">
                <a:solidFill>
                  <a:srgbClr val="0B1020"/>
                </a:solidFill>
                <a:latin typeface="Calibri"/>
              </a:rPr>
              <a:t>•  Read the list aloud with the class. Point out that the works clustered near the top and bottom are the outliers, and ask what might explain a lot near the top, a larger size, a rarer subject, a better provenance, versus a lot near the bottom.</a:t>
            </a:r>
          </a:p>
          <a:p>
            <a:pPr>
              <a:spcAft>
                <a:spcPts val="800"/>
              </a:spcAft>
            </a:pPr>
            <a:r>
              <a:rPr sz="1900" b="0">
                <a:solidFill>
                  <a:srgbClr val="0B1020"/>
                </a:solidFill>
                <a:latin typeface="Calibri"/>
              </a:rPr>
              <a:t>•  Run the second guided query, price dispersion for the same artist, returning the minimum, median, and maximum realized price alongside the sold-lot count. Explain that the gap between minimum and maximum is the range a comparables set has to explain, and that the median, not the average, is the safer typical figure when a handful of very high prices are present.</a:t>
            </a:r>
          </a:p>
          <a:p>
            <a:pPr>
              <a:spcAft>
                <a:spcPts val="800"/>
              </a:spcAft>
            </a:pPr>
            <a:r>
              <a:rPr sz="1900" b="0">
                <a:solidFill>
                  <a:srgbClr val="0B1020"/>
                </a:solidFill>
                <a:latin typeface="Calibri"/>
              </a:rPr>
              <a:t>•  Run the third guided query, estimate versus realized price for the same artist's sold lots, and explain that the estimate is the house's formalized judgment of comparable value before the sale, while realized price is what a real buyer decided the work was worth on the day. Point out where the two agree and where they diverge.</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15: Art market fundamentals   ·   4 / 8</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LIVE DEMO</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The core query</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Run this in the sandbox SQL editor:</a:t>
            </a:r>
          </a:p>
          <a:p>
            <a:pPr lvl="1">
              <a:spcAft>
                <a:spcPts val="800"/>
              </a:spcAft>
            </a:pPr>
            <a:r>
              <a:rPr sz="1500" b="0">
                <a:solidFill>
                  <a:srgbClr val="455066"/>
                </a:solidFill>
                <a:latin typeface="Calibri"/>
              </a:rPr>
              <a:t>–  SELECT designer AS artist,</a:t>
            </a:r>
          </a:p>
          <a:p>
            <a:pPr lvl="1">
              <a:spcAft>
                <a:spcPts val="800"/>
              </a:spcAft>
            </a:pPr>
            <a:r>
              <a:rPr sz="1500" b="0">
                <a:solidFill>
                  <a:srgbClr val="455066"/>
                </a:solidFill>
                <a:latin typeface="Calibri"/>
              </a:rPr>
              <a:t>–         item_title,</a:t>
            </a:r>
          </a:p>
          <a:p>
            <a:pPr lvl="1">
              <a:spcAft>
                <a:spcPts val="800"/>
              </a:spcAft>
            </a:pPr>
            <a:r>
              <a:rPr sz="1500" b="0">
                <a:solidFill>
                  <a:srgbClr val="455066"/>
                </a:solidFill>
                <a:latin typeface="Calibri"/>
              </a:rPr>
              <a:t>–         vendor,</a:t>
            </a:r>
          </a:p>
          <a:p>
            <a:pPr lvl="1">
              <a:spcAft>
                <a:spcPts val="800"/>
              </a:spcAft>
            </a:pPr>
            <a:r>
              <a:rPr sz="1500" b="0">
                <a:solidFill>
                  <a:srgbClr val="455066"/>
                </a:solidFill>
                <a:latin typeface="Calibri"/>
              </a:rPr>
              <a:t>–         sale_date,</a:t>
            </a:r>
          </a:p>
          <a:p>
            <a:pPr lvl="1">
              <a:spcAft>
                <a:spcPts val="800"/>
              </a:spcAft>
            </a:pPr>
            <a:r>
              <a:rPr sz="1500" b="0">
                <a:solidFill>
                  <a:srgbClr val="455066"/>
                </a:solidFill>
                <a:latin typeface="Calibri"/>
              </a:rPr>
              <a:t>–         usd_price_decimal AS realized_price_usd</a:t>
            </a:r>
          </a:p>
          <a:p>
            <a:pPr lvl="1">
              <a:spcAft>
                <a:spcPts val="800"/>
              </a:spcAft>
            </a:pPr>
            <a:r>
              <a:rPr sz="1500" b="0">
                <a:solidFill>
                  <a:srgbClr val="455066"/>
                </a:solidFill>
                <a:latin typeface="Calibri"/>
              </a:rPr>
              <a:t>–  FROM all_fine_art_data</a:t>
            </a:r>
          </a:p>
          <a:p>
            <a:pPr lvl="1">
              <a:spcAft>
                <a:spcPts val="800"/>
              </a:spcAft>
            </a:pPr>
            <a:r>
              <a:rPr sz="1500" b="0">
                <a:solidFill>
                  <a:srgbClr val="455066"/>
                </a:solidFill>
                <a:latin typeface="Calibri"/>
              </a:rPr>
              <a:t>–  WHERE status = 'sold'</a:t>
            </a:r>
          </a:p>
          <a:p>
            <a:pPr lvl="1">
              <a:spcAft>
                <a:spcPts val="800"/>
              </a:spcAft>
            </a:pPr>
            <a:r>
              <a:rPr sz="1500" b="0">
                <a:solidFill>
                  <a:srgbClr val="455066"/>
                </a:solidFill>
                <a:latin typeface="Calibri"/>
              </a:rPr>
              <a:t>–    AND designer LIKE '%Warhol%'</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15: Art market fundamentals   ·   5 / 8</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DISCUSS</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Questions for the room</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A comparables set for one artist shows lots ranging from a modest sum to many times that amount. What factors, artist reputation aside, might explain a work near the top of that range compared with one near the bottom?</a:t>
            </a:r>
          </a:p>
          <a:p>
            <a:pPr>
              <a:spcAft>
                <a:spcPts val="800"/>
              </a:spcAft>
            </a:pPr>
            <a:r>
              <a:rPr sz="1900" b="0">
                <a:solidFill>
                  <a:srgbClr val="0B1020"/>
                </a:solidFill>
                <a:latin typeface="Calibri"/>
              </a:rPr>
              <a:t>•  Why is the median a safer measure of an artist's typical price than the average, when a comparables set includes a few very high sales?</a:t>
            </a:r>
          </a:p>
          <a:p>
            <a:pPr>
              <a:spcAft>
                <a:spcPts val="800"/>
              </a:spcAft>
            </a:pPr>
            <a:r>
              <a:rPr sz="1900" b="0">
                <a:solidFill>
                  <a:srgbClr val="0B1020"/>
                </a:solidFill>
                <a:latin typeface="Calibri"/>
              </a:rPr>
              <a:t>•  The pre-sale estimate is the auction house's formalized judgment of comparable value. What does it mean when realized price consistently lands above that judgment, and what does it mean when it consistently lands below?</a:t>
            </a:r>
          </a:p>
          <a:p>
            <a:pPr>
              <a:spcAft>
                <a:spcPts val="800"/>
              </a:spcAft>
            </a:pPr>
            <a:r>
              <a:rPr sz="1900" b="0">
                <a:solidFill>
                  <a:srgbClr val="0B1020"/>
                </a:solidFill>
                <a:latin typeface="Calibri"/>
              </a:rPr>
              <a:t>•  This dataset captures the secondary market only, resales at auction, not the primary market of gallery and dealer sales. What kind of artist's true market would this data most understate, and why?</a:t>
            </a:r>
          </a:p>
          <a:p>
            <a:pPr>
              <a:spcAft>
                <a:spcPts val="800"/>
              </a:spcAft>
            </a:pPr>
            <a:r>
              <a:rPr sz="1900" b="0">
                <a:solidFill>
                  <a:srgbClr val="0B1020"/>
                </a:solidFill>
                <a:latin typeface="Calibri"/>
              </a:rPr>
              <a:t>•  A text search on item_title for a phrase like oil on canvas is a rough proxy for medium, not a clean field. What kinds of works might this search miss or wrongly include, and what would you want to check before trusting the result?</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15: Art market fundamentals   ·   6 / 8</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HOMEWORK</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This week's assignment</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Each student selects one artist represented in the fine art data and writes a two-page comparables memo, as if preparing a client for an upcoming sale.</a:t>
            </a:r>
          </a:p>
          <a:p>
            <a:pPr>
              <a:spcAft>
                <a:spcPts val="800"/>
              </a:spcAft>
            </a:pPr>
            <a:r>
              <a:rPr sz="1900" b="0">
                <a:solidFill>
                  <a:srgbClr val="0B1020"/>
                </a:solidFill>
                <a:latin typeface="Calibri"/>
              </a:rPr>
              <a:t>•  The memo reports the artist's comparables set of recent sold lots, states the minimum, median, and maximum realized price, and identifies at least two outlier lots with a plausible explanation for why each sits where it does in the range, drawing on medium, size, period, rarity, provenance, or condition as concepts even where the data cannot confirm them directly.</a:t>
            </a:r>
          </a:p>
          <a:p>
            <a:pPr>
              <a:spcAft>
                <a:spcPts val="800"/>
              </a:spcAft>
            </a:pPr>
            <a:r>
              <a:rPr sz="1900" b="0">
                <a:solidFill>
                  <a:srgbClr val="0B1020"/>
                </a:solidFill>
                <a:latin typeface="Calibri"/>
              </a:rPr>
              <a:t>•  The memo compares estimate to realized price for at least three lots and states what the pattern suggests about how the house's judgment held up against real buyers.</a:t>
            </a:r>
          </a:p>
          <a:p>
            <a:pPr>
              <a:spcAft>
                <a:spcPts val="800"/>
              </a:spcAft>
            </a:pPr>
            <a:r>
              <a:rPr sz="1900" b="0">
                <a:solidFill>
                  <a:srgbClr val="0B1020"/>
                </a:solidFill>
                <a:latin typeface="Calibri"/>
              </a:rPr>
              <a:t>•  The memo must include the SQL queries used as an appendix, at least one exported table, and an explicit limitations section addressing the secondary-market-only nature of the data, the imperfect nature of any item_title text search used, and the recency caveat.</a:t>
            </a:r>
          </a:p>
          <a:p>
            <a:pPr>
              <a:spcAft>
                <a:spcPts val="800"/>
              </a:spcAft>
            </a:pPr>
            <a:r>
              <a:rPr sz="1900" b="0">
                <a:solidFill>
                  <a:srgbClr val="0B1020"/>
                </a:solidFill>
                <a:latin typeface="Calibri"/>
              </a:rPr>
              <a:t>•  Grading criteria:</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15: Art market fundamentals   ·   7 / 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NEXT</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Wrapping up</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Restate the one-sentence takeaway before students leave.</a:t>
            </a:r>
          </a:p>
          <a:p>
            <a:pPr>
              <a:spcAft>
                <a:spcPts val="800"/>
              </a:spcAft>
            </a:pPr>
            <a:r>
              <a:rPr sz="1900" b="0">
                <a:solidFill>
                  <a:srgbClr val="0B1020"/>
                </a:solidFill>
                <a:latin typeface="Calibri"/>
              </a:rPr>
              <a:t>•  Point to the facilitator guide for discussion guidance and teaching notes.</a:t>
            </a:r>
          </a:p>
          <a:p>
            <a:pPr>
              <a:spcAft>
                <a:spcPts val="800"/>
              </a:spcAft>
            </a:pPr>
            <a:r>
              <a:rPr sz="1900" b="0">
                <a:solidFill>
                  <a:srgbClr val="0B1020"/>
                </a:solidFill>
                <a:latin typeface="Calibri"/>
              </a:rPr>
              <a:t>•  Questions or a class API key: info@altfndata.com</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15: Art market fundamentals   ·   8 / 8</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