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0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788920"/>
            <a:ext cx="12191695" cy="73152"/>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097280"/>
            <a:ext cx="10515600" cy="457200"/>
          </a:xfrm>
          <a:prstGeom prst="rect">
            <a:avLst/>
          </a:prstGeom>
          <a:noFill/>
        </p:spPr>
        <p:txBody>
          <a:bodyPr wrap="square" anchor="t">
            <a:spAutoFit/>
          </a:bodyPr>
          <a:lstStyle/>
          <a:p>
            <a:r>
              <a:rPr sz="1400" b="1">
                <a:solidFill>
                  <a:srgbClr val="8EA2FF"/>
                </a:solidFill>
                <a:latin typeface="Calibri"/>
              </a:rPr>
              <a:t>ALT/FNDATA ACADEMY   ·   MODULE 2</a:t>
            </a:r>
          </a:p>
        </p:txBody>
      </p:sp>
      <p:sp>
        <p:nvSpPr>
          <p:cNvPr id="5" name="TextBox 4"/>
          <p:cNvSpPr txBox="1"/>
          <p:nvPr/>
        </p:nvSpPr>
        <p:spPr>
          <a:xfrm>
            <a:off x="822960" y="1600200"/>
            <a:ext cx="10515600" cy="1280160"/>
          </a:xfrm>
          <a:prstGeom prst="rect">
            <a:avLst/>
          </a:prstGeom>
          <a:noFill/>
        </p:spPr>
        <p:txBody>
          <a:bodyPr wrap="square" anchor="t">
            <a:spAutoFit/>
          </a:bodyPr>
          <a:lstStyle/>
          <a:p>
            <a:r>
              <a:rPr sz="4000" b="1">
                <a:solidFill>
                  <a:srgbClr val="FFFFFF"/>
                </a:solidFill>
                <a:latin typeface="Calibri"/>
              </a:rPr>
              <a:t>Data science and SQL</a:t>
            </a:r>
          </a:p>
        </p:txBody>
      </p:sp>
      <p:sp>
        <p:nvSpPr>
          <p:cNvPr id="6" name="TextBox 5"/>
          <p:cNvSpPr txBox="1"/>
          <p:nvPr/>
        </p:nvSpPr>
        <p:spPr>
          <a:xfrm>
            <a:off x="822960" y="3063240"/>
            <a:ext cx="9875520" cy="1737360"/>
          </a:xfrm>
          <a:prstGeom prst="rect">
            <a:avLst/>
          </a:prstGeom>
          <a:noFill/>
        </p:spPr>
        <p:txBody>
          <a:bodyPr wrap="square" anchor="t">
            <a:spAutoFit/>
          </a:bodyPr>
          <a:lstStyle/>
          <a:p>
            <a:r>
              <a:rPr sz="1600" b="0">
                <a:solidFill>
                  <a:srgbClr val="B9C0D4"/>
                </a:solidFill>
                <a:latin typeface="Calibri"/>
              </a:rPr>
              <a:t>This session is a hands-on SQL workshop built on a real institutional dataset rather than a toy database. Students practice filtering, grouping, and aggregating transaction-level records to build a simple demand index, one of the core analytical patterns used by working data analysts.</a:t>
            </a:r>
          </a:p>
        </p:txBody>
      </p:sp>
      <p:sp>
        <p:nvSpPr>
          <p:cNvPr id="7" name="TextBox 6"/>
          <p:cNvSpPr txBox="1"/>
          <p:nvPr/>
        </p:nvSpPr>
        <p:spPr>
          <a:xfrm>
            <a:off x="822960" y="6126480"/>
            <a:ext cx="10058400" cy="365760"/>
          </a:xfrm>
          <a:prstGeom prst="rect">
            <a:avLst/>
          </a:prstGeom>
          <a:noFill/>
        </p:spPr>
        <p:txBody>
          <a:bodyPr wrap="square" anchor="t">
            <a:spAutoFit/>
          </a:bodyPr>
          <a:lstStyle/>
          <a:p>
            <a:r>
              <a:rPr sz="1300" b="0">
                <a:solidFill>
                  <a:srgbClr val="8EA2FF"/>
                </a:solidFill>
                <a:latin typeface="Calibri"/>
              </a:rPr>
              <a:t>90 minutes  ·  sandbox.altfndata.com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SESSION AT A GLANCE</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What today looks like</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Length: 90 minutes. This is the longest session in the sequence, since it carries three guided queries plus independent practice.</a:t>
            </a:r>
          </a:p>
          <a:p>
            <a:pPr>
              <a:spcAft>
                <a:spcPts val="800"/>
              </a:spcAft>
            </a:pPr>
            <a:r>
              <a:rPr sz="1900" b="0">
                <a:solidFill>
                  <a:srgbClr val="0B1020"/>
                </a:solidFill>
                <a:latin typeface="Calibri"/>
              </a:rPr>
              <a:t>•  Level: undergraduate students who have completed an introductory SQL unit, or graduate students in a data analytics or business intelligence program. Comfort with SELECT, WHERE, GROUP BY, ORDER BY, and basic aggregate functions is assumed.</a:t>
            </a:r>
          </a:p>
          <a:p>
            <a:pPr>
              <a:spcAft>
                <a:spcPts val="800"/>
              </a:spcAft>
            </a:pPr>
            <a:r>
              <a:rPr sz="1900" b="0">
                <a:solidFill>
                  <a:srgbClr val="0B1020"/>
                </a:solidFill>
                <a:latin typeface="Calibri"/>
              </a:rPr>
              <a:t>•  Access: the no-code sandbox at sandbox.altfndata.com, self-registered and auto-approved. An optional code extension shows the same query issued against the production API with a Python client, for students who requested a class API key in advance from info@altfndata.com.</a:t>
            </a:r>
          </a:p>
          <a:p>
            <a:pPr>
              <a:spcAft>
                <a:spcPts val="800"/>
              </a:spcAft>
            </a:pPr>
            <a:r>
              <a:rPr sz="1900" b="0">
                <a:solidFill>
                  <a:srgbClr val="0B1020"/>
                </a:solidFill>
                <a:latin typeface="Calibri"/>
              </a:rPr>
              <a:t>•  Goal of the session: students leave able to write a filtered, grouped, and ordered query against a real multi-million-row dataset, build a quarterly demand index, compute a pricing power ratio, and explain a data quality issue (unsold lots) they must not discard.</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2: Data science and SQL   ·   1 / 8</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OBJECTIVES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By the end of class students can</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Write SELECT statements with WHERE, GROUP BY, and ORDER BY clauses against a real multi-million-row dataset.</a:t>
            </a:r>
          </a:p>
          <a:p>
            <a:pPr>
              <a:spcAft>
                <a:spcPts val="800"/>
              </a:spcAft>
            </a:pPr>
            <a:r>
              <a:rPr sz="1900" b="0">
                <a:solidFill>
                  <a:srgbClr val="0B1020"/>
                </a:solidFill>
                <a:latin typeface="Calibri"/>
              </a:rPr>
              <a:t>•  Construct an aggregate metric (a brand-level demand index) from raw transaction records using quarterly bucketing.</a:t>
            </a:r>
          </a:p>
          <a:p>
            <a:pPr>
              <a:spcAft>
                <a:spcPts val="800"/>
              </a:spcAft>
            </a:pPr>
            <a:r>
              <a:rPr sz="1900" b="0">
                <a:solidFill>
                  <a:srgbClr val="0B1020"/>
                </a:solidFill>
                <a:latin typeface="Calibri"/>
              </a:rPr>
              <a:t>•  Compute a ratio metric (pricing power, defined as median realized price divided by high estimate) and explain what values above or below 1.0 mean.</a:t>
            </a:r>
          </a:p>
          <a:p>
            <a:pPr>
              <a:spcAft>
                <a:spcPts val="800"/>
              </a:spcAft>
            </a:pPr>
            <a:r>
              <a:rPr sz="1900" b="0">
                <a:solidFill>
                  <a:srgbClr val="0B1020"/>
                </a:solidFill>
                <a:latin typeface="Calibri"/>
              </a:rPr>
              <a:t>•  Identify and handle a data quality issue, specifically unsold lots, without discarding rows that matter to the analysis.</a:t>
            </a:r>
          </a:p>
          <a:p>
            <a:pPr>
              <a:spcAft>
                <a:spcPts val="800"/>
              </a:spcAft>
            </a:pPr>
            <a:r>
              <a:rPr sz="1900" b="0">
                <a:solidFill>
                  <a:srgbClr val="0B1020"/>
                </a:solidFill>
                <a:latin typeface="Calibri"/>
              </a:rPr>
              <a:t>•  Translate a SQL query result into a short written interpretation suitable for a non-technical stakeholder.</a:t>
            </a:r>
          </a:p>
          <a:p>
            <a:pPr>
              <a:spcAft>
                <a:spcPts val="800"/>
              </a:spcAft>
            </a:pPr>
            <a:r>
              <a:rPr sz="1900" b="0">
                <a:solidFill>
                  <a:srgbClr val="0B1020"/>
                </a:solidFill>
                <a:latin typeface="Calibri"/>
              </a:rPr>
              <a:t>•  (Extension) Reproduce a sandbox query as a POST request against a REST API and compare the two workflows.</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2: Data science and SQL   ·   2 / 8</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AGENDA</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How the session runs</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0 to 10 min: Recap of SQL fundamentals and introduction to the dataset's shape: what a transaction record contains and which fields are documented (designer, model, item_title, sale_date, usd_price_decimal, sale_estimates_high_usd_price, status, vendor, stock_ticker).</a:t>
            </a:r>
          </a:p>
          <a:p>
            <a:pPr>
              <a:spcAft>
                <a:spcPts val="800"/>
              </a:spcAft>
            </a:pPr>
            <a:r>
              <a:rPr sz="1900" b="0">
                <a:solidFill>
                  <a:srgbClr val="0B1020"/>
                </a:solidFill>
                <a:latin typeface="Calibri"/>
              </a:rPr>
              <a:t>•  10 to 25 min: Guided query 1, filtering and sorting a single brand's sold lots.</a:t>
            </a:r>
          </a:p>
          <a:p>
            <a:pPr>
              <a:spcAft>
                <a:spcPts val="800"/>
              </a:spcAft>
            </a:pPr>
            <a:r>
              <a:rPr sz="1900" b="0">
                <a:solidFill>
                  <a:srgbClr val="0B1020"/>
                </a:solidFill>
                <a:latin typeface="Calibri"/>
              </a:rPr>
              <a:t>•  25 to 45 min: Guided query 2, building the quarterly demand index with GROUP BY and date bucketing.</a:t>
            </a:r>
          </a:p>
          <a:p>
            <a:pPr>
              <a:spcAft>
                <a:spcPts val="800"/>
              </a:spcAft>
            </a:pPr>
            <a:r>
              <a:rPr sz="1900" b="0">
                <a:solidFill>
                  <a:srgbClr val="0B1020"/>
                </a:solidFill>
                <a:latin typeface="Calibri"/>
              </a:rPr>
              <a:t>•  45 to 60 min: Guided query 3, computing pricing power as a ratio metric and discussing the sell-through concept.</a:t>
            </a:r>
          </a:p>
          <a:p>
            <a:pPr>
              <a:spcAft>
                <a:spcPts val="800"/>
              </a:spcAft>
            </a:pPr>
            <a:r>
              <a:rPr sz="1900" b="0">
                <a:solidFill>
                  <a:srgbClr val="0B1020"/>
                </a:solidFill>
                <a:latin typeface="Calibri"/>
              </a:rPr>
              <a:t>•  60 to 75 min: Independent practice, students adapt the demand index query to a brand of their choice.</a:t>
            </a:r>
          </a:p>
          <a:p>
            <a:pPr>
              <a:spcAft>
                <a:spcPts val="800"/>
              </a:spcAft>
            </a:pPr>
            <a:r>
              <a:rPr sz="1900" b="0">
                <a:solidFill>
                  <a:srgbClr val="0B1020"/>
                </a:solidFill>
                <a:latin typeface="Calibri"/>
              </a:rPr>
              <a:t>•  75 to 85 min: Optional extension demo, instructor shows the same demand index query issued via the production API with the Python client.</a:t>
            </a:r>
          </a:p>
          <a:p>
            <a:pPr>
              <a:spcAft>
                <a:spcPts val="800"/>
              </a:spcAft>
            </a:pPr>
            <a:r>
              <a:rPr sz="1900" b="0">
                <a:solidFill>
                  <a:srgbClr val="0B1020"/>
                </a:solidFill>
                <a:latin typeface="Calibri"/>
              </a:rPr>
              <a:t>•  85 to 90 min: Wrap-up and homework assignment.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2: Data science and SQL   ·   3 / 8</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in-class walkthrough</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Open sandbox.altfndata.com, sign in, and select the jewelry data table from the SQL editor dropdown.</a:t>
            </a:r>
          </a:p>
          <a:p>
            <a:pPr>
              <a:spcAft>
                <a:spcPts val="800"/>
              </a:spcAft>
            </a:pPr>
            <a:r>
              <a:rPr sz="1900" b="0">
                <a:solidFill>
                  <a:srgbClr val="0B1020"/>
                </a:solidFill>
                <a:latin typeface="Calibri"/>
              </a:rPr>
              <a:t>•  Run the first guided query below and review the columns returned: designer, item_title, sale_date, usd_price_decimal.</a:t>
            </a:r>
          </a:p>
          <a:p>
            <a:pPr>
              <a:spcAft>
                <a:spcPts val="800"/>
              </a:spcAft>
            </a:pPr>
            <a:r>
              <a:rPr sz="1900" b="0">
                <a:solidFill>
                  <a:srgbClr val="0B1020"/>
                </a:solidFill>
                <a:latin typeface="Calibri"/>
              </a:rPr>
              <a:t>•  Introduce the concept of date bucketing by asking students how they would group these rows into quarters using only SQL functions available in the editor.</a:t>
            </a:r>
          </a:p>
          <a:p>
            <a:pPr>
              <a:spcAft>
                <a:spcPts val="800"/>
              </a:spcAft>
            </a:pPr>
            <a:r>
              <a:rPr sz="1900" b="0">
                <a:solidFill>
                  <a:srgbClr val="0B1020"/>
                </a:solidFill>
                <a:latin typeface="Calibri"/>
              </a:rPr>
              <a:t>•  Run the second guided query, which buckets sold lots by quarter and computes a count and average realized price for each quarter, and display the result as a line chart using the pre-built charts tab.</a:t>
            </a:r>
          </a:p>
          <a:p>
            <a:pPr>
              <a:spcAft>
                <a:spcPts val="800"/>
              </a:spcAft>
            </a:pPr>
            <a:r>
              <a:rPr sz="1900" b="0">
                <a:solidFill>
                  <a:srgbClr val="0B1020"/>
                </a:solidFill>
                <a:latin typeface="Calibri"/>
              </a:rPr>
              <a:t>•  Run the third guided query, which computes the ratio of median realized price to median high estimate for a single brand, and explain that a result above 1.0 means buyers paid over the pre-sale estimate.</a:t>
            </a:r>
          </a:p>
          <a:p>
            <a:pPr>
              <a:spcAft>
                <a:spcPts val="800"/>
              </a:spcAft>
            </a:pPr>
            <a:r>
              <a:rPr sz="1900" b="0">
                <a:solidFill>
                  <a:srgbClr val="0B1020"/>
                </a:solidFill>
                <a:latin typeface="Calibri"/>
              </a:rPr>
              <a:t>•  Ask students to change the designer filter in query 3 to a second brand and compare the two ratios.</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2: Data science and SQL   ·   4 / 8</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core query</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Run this in the sandbox SQL editor:</a:t>
            </a:r>
          </a:p>
          <a:p>
            <a:pPr lvl="1">
              <a:spcAft>
                <a:spcPts val="800"/>
              </a:spcAft>
            </a:pPr>
            <a:r>
              <a:rPr sz="1500" b="0">
                <a:solidFill>
                  <a:srgbClr val="455066"/>
                </a:solidFill>
                <a:latin typeface="Calibri"/>
              </a:rPr>
              <a:t>–  SELECT designer, item_title, sale_date, usd_price_decimal</a:t>
            </a:r>
          </a:p>
          <a:p>
            <a:pPr lvl="1">
              <a:spcAft>
                <a:spcPts val="800"/>
              </a:spcAft>
            </a:pPr>
            <a:r>
              <a:rPr sz="1500" b="0">
                <a:solidFill>
                  <a:srgbClr val="455066"/>
                </a:solidFill>
                <a:latin typeface="Calibri"/>
              </a:rPr>
              <a:t>–  FROM all_jewels_gems_data</a:t>
            </a:r>
          </a:p>
          <a:p>
            <a:pPr lvl="1">
              <a:spcAft>
                <a:spcPts val="800"/>
              </a:spcAft>
            </a:pPr>
            <a:r>
              <a:rPr sz="1500" b="0">
                <a:solidFill>
                  <a:srgbClr val="455066"/>
                </a:solidFill>
                <a:latin typeface="Calibri"/>
              </a:rPr>
              <a:t>–  WHERE designer LIKE '%Van Cleef%'</a:t>
            </a:r>
          </a:p>
          <a:p>
            <a:pPr lvl="1">
              <a:spcAft>
                <a:spcPts val="800"/>
              </a:spcAft>
            </a:pPr>
            <a:r>
              <a:rPr sz="1500" b="0">
                <a:solidFill>
                  <a:srgbClr val="455066"/>
                </a:solidFill>
                <a:latin typeface="Calibri"/>
              </a:rPr>
              <a:t>–    AND status = 'sold'</a:t>
            </a:r>
          </a:p>
          <a:p>
            <a:pPr lvl="1">
              <a:spcAft>
                <a:spcPts val="800"/>
              </a:spcAft>
            </a:pPr>
            <a:r>
              <a:rPr sz="1500" b="0">
                <a:solidFill>
                  <a:srgbClr val="455066"/>
                </a:solidFill>
                <a:latin typeface="Calibri"/>
              </a:rPr>
              <a:t>–  ORDER BY sale_date DESC</a:t>
            </a:r>
          </a:p>
          <a:p>
            <a:pPr lvl="1">
              <a:spcAft>
                <a:spcPts val="800"/>
              </a:spcAft>
            </a:pPr>
            <a:r>
              <a:rPr sz="1500" b="0">
                <a:solidFill>
                  <a:srgbClr val="455066"/>
                </a:solidFill>
                <a:latin typeface="Calibri"/>
              </a:rPr>
              <a:t>–  LIMIT 50;</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2: Data science and SQL   ·   5 / 8</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DISCUSS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Questions for the room</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Why do we filter on status equals sold before computing pricing power, and what would change if unsold lots were included without adjustment?</a:t>
            </a:r>
          </a:p>
          <a:p>
            <a:pPr>
              <a:spcAft>
                <a:spcPts val="800"/>
              </a:spcAft>
            </a:pPr>
            <a:r>
              <a:rPr sz="1900" b="0">
                <a:solidFill>
                  <a:srgbClr val="0B1020"/>
                </a:solidFill>
                <a:latin typeface="Calibri"/>
              </a:rPr>
              <a:t>•  What does a pricing power ratio above 1.0 tell you about a brand, and can you think of a business reason a brand might intentionally set conservative estimates?</a:t>
            </a:r>
          </a:p>
          <a:p>
            <a:pPr>
              <a:spcAft>
                <a:spcPts val="800"/>
              </a:spcAft>
            </a:pPr>
            <a:r>
              <a:rPr sz="1900" b="0">
                <a:solidFill>
                  <a:srgbClr val="0B1020"/>
                </a:solidFill>
                <a:latin typeface="Calibri"/>
              </a:rPr>
              <a:t>•  Why is quarterly bucketing a reasonable choice for a demand index in this dataset, as opposed to monthly or annual bucketing?</a:t>
            </a:r>
          </a:p>
          <a:p>
            <a:pPr>
              <a:spcAft>
                <a:spcPts val="800"/>
              </a:spcAft>
            </a:pPr>
            <a:r>
              <a:rPr sz="1900" b="0">
                <a:solidFill>
                  <a:srgbClr val="0B1020"/>
                </a:solidFill>
                <a:latin typeface="Calibri"/>
              </a:rPr>
              <a:t>•  What are the tradeoffs of using AVG versus a percentile-based measure like median when summarizing realized prices?</a:t>
            </a:r>
          </a:p>
          <a:p>
            <a:pPr>
              <a:spcAft>
                <a:spcPts val="800"/>
              </a:spcAft>
            </a:pPr>
            <a:r>
              <a:rPr sz="1900" b="0">
                <a:solidFill>
                  <a:srgbClr val="0B1020"/>
                </a:solidFill>
                <a:latin typeface="Calibri"/>
              </a:rPr>
              <a:t>•  If two brands have the same average realized price but very different lot counts, how would you decide which one has stronger evidence behind its number?</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2: Data science and SQL   ·   6 / 8</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HOMEWORK</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This week's assignment</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Each student selects two brands from the jewelry or watches data and builds a quarterly demand index and a pricing power ratio for each, using only the sandbox SQL editor.</a:t>
            </a:r>
          </a:p>
          <a:p>
            <a:pPr>
              <a:spcAft>
                <a:spcPts val="800"/>
              </a:spcAft>
            </a:pPr>
            <a:r>
              <a:rPr sz="1900" b="0">
                <a:solidFill>
                  <a:srgbClr val="0B1020"/>
                </a:solidFill>
                <a:latin typeface="Calibri"/>
              </a:rPr>
              <a:t>•  The deliverable is a short technical writeup (three pages maximum) containing all four SQL queries used, the exported result tables or charts, and a written comparison of the two brands' demand index and pricing power.</a:t>
            </a:r>
          </a:p>
          <a:p>
            <a:pPr>
              <a:spcAft>
                <a:spcPts val="800"/>
              </a:spcAft>
            </a:pPr>
            <a:r>
              <a:rPr sz="1900" b="0">
                <a:solidFill>
                  <a:srgbClr val="0B1020"/>
                </a:solidFill>
                <a:latin typeface="Calibri"/>
              </a:rPr>
              <a:t>•  The writeup should explicitly note whether sold-lot counts are large enough in each quarter to trust the average, and should not extrapolate a growth trend from the last one or two quarters, since recent-period ingestion volume is not stable enough for period-over-period comparisons.</a:t>
            </a:r>
          </a:p>
          <a:p>
            <a:pPr>
              <a:spcAft>
                <a:spcPts val="800"/>
              </a:spcAft>
            </a:pPr>
            <a:r>
              <a:rPr sz="1900" b="0">
                <a:solidFill>
                  <a:srgbClr val="0B1020"/>
                </a:solidFill>
                <a:latin typeface="Calibri"/>
              </a:rPr>
              <a:t>•  Grading criteria:</a:t>
            </a:r>
          </a:p>
          <a:p>
            <a:pPr>
              <a:spcAft>
                <a:spcPts val="800"/>
              </a:spcAft>
            </a:pPr>
            <a:r>
              <a:rPr sz="1900" b="0">
                <a:solidFill>
                  <a:srgbClr val="0B1020"/>
                </a:solidFill>
                <a:latin typeface="Calibri"/>
              </a:rPr>
              <a:t>•  correctness of SQL (30 percent), correct construction of the demand index and pricing power ratio (25 percent), appropriate caveats about sample size and recency (20 percent), and clarity of the written comparison (25 percent).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2: Data science and SQL   ·   7 / 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NEXT</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Wrapping up</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Restate the one-sentence takeaway before students leave.</a:t>
            </a:r>
          </a:p>
          <a:p>
            <a:pPr>
              <a:spcAft>
                <a:spcPts val="800"/>
              </a:spcAft>
            </a:pPr>
            <a:r>
              <a:rPr sz="1900" b="0">
                <a:solidFill>
                  <a:srgbClr val="0B1020"/>
                </a:solidFill>
                <a:latin typeface="Calibri"/>
              </a:rPr>
              <a:t>•  Point to the facilitator guide for discussion guidance and teaching notes.</a:t>
            </a:r>
          </a:p>
          <a:p>
            <a:pPr>
              <a:spcAft>
                <a:spcPts val="800"/>
              </a:spcAft>
            </a:pPr>
            <a:r>
              <a:rPr sz="1900" b="0">
                <a:solidFill>
                  <a:srgbClr val="0B1020"/>
                </a:solidFill>
                <a:latin typeface="Calibri"/>
              </a:rPr>
              <a:t>•  Questions or a class API key: info@altfndata.com</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2: Data science and SQL   ·   8 / 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