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02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2788920"/>
            <a:ext cx="12191695" cy="73152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097280"/>
            <a:ext cx="105156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400" b="1">
                <a:solidFill>
                  <a:srgbClr val="8EA2FF"/>
                </a:solidFill>
                <a:latin typeface="Calibri"/>
              </a:rPr>
              <a:t>ALT/FNDATA ACADEMY   ·   MODULE 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600200"/>
            <a:ext cx="10515600" cy="12801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4000" b="1">
                <a:solidFill>
                  <a:srgbClr val="FFFFFF"/>
                </a:solidFill>
                <a:latin typeface="Calibri"/>
              </a:rPr>
              <a:t>Consumer and luxury economics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2960" y="3063240"/>
            <a:ext cx="9875520" cy="1737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600" b="0">
                <a:solidFill>
                  <a:srgbClr val="B9C0D4"/>
                </a:solidFill>
                <a:latin typeface="Calibri"/>
              </a:rPr>
              <a:t>This session uses auction and resale transaction data to teach two of the central metrics in luxury goods economics: pricing power and sell-through.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22960" y="6126480"/>
            <a:ext cx="100584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300" b="0">
                <a:solidFill>
                  <a:srgbClr val="8EA2FF"/>
                </a:solidFill>
                <a:latin typeface="Calibri"/>
              </a:rPr>
              <a:t>75 minutes  ·  sandbox.altfndata.com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SESSION AT A GLANCE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What today looks like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Length: 75 minutes.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Level: undergraduate marketing and economics majors, or MBA students in a luxury or consumer goods concentration. An introductory microeconomics or consumer behavior course is the only prerequisite; no SQL or coding background is required.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Access: the no-code sandbox at sandbox.altfndata.com only, using pre-written SQL you supply. No API key is needed and there is no code extension in this module.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Goal of the session: students leave able to define and compute pricing power and sell-through for a brand, explain why unsold lots belong in the sell-through denominator, and articulate what revealed preference from auction data adds that a stated-preference survey does not.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3: Consumer and luxury economics   ·   1 / 8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OBJECTIVES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By the end of class students can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Define pricing power in the context of auction markets and compute it as a ratio of realized price to pre-sale high estimate.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Define sell-through (clearance rate) as the share of offered lots that find a buyer, and explain why unsold lots must be counted, not discarded.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Compare pricing power and sell-through across two or more brands and articulate what each metric captures that the other does not.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Explain why auction data reflects revealed preference (what buyers actually paid) rather than stated preference (what buyers say they value).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Identify a limitation of using auction data alone to characterize a brand's overall consumer demand.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3: Consumer and luxury economics   ·   2 / 8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AGENDA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How the session runs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0 to 15 min: Introduce pricing power and sell-through as concepts, using the Van Cleef and Arpels example (pricing power near 1.36x) as an anchor.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15 to 20 min: Sandbox orientation for students who have not used it before.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20 to 40 min: Guided demo, compute pricing power for two brands and compare.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40 to 55 min: Guided demo, compute sell-through for the same two brands and compare.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55 to 70 min: Small-group discussion, students interpret what the two metrics together suggest about each brand's demand.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70 to 75 min: Wrap-up and homework assignment.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3: Consumer and luxury economics   ·   3 / 8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LIVE 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The in-class walkthrough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Open sandbox.altfndata.com, sign in, and select the jewelry data table from the SQL editor dropdown.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Run the pricing power query below for Van Cleef and Arpels and record the resulting ratio.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Change the designer filter to a second brand (for example, a competitor in the same category) and re-run the query. Record the second ratio and compare.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Explain in plain terms what a ratio above 1.0 versus below 1.0 means for each brand.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Switch to the sell-through query and run it for the same first brand. Note that this query requires counting both sold and unsold lots, so the WHERE clause does not filter on status.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Re-run the sell-through query for the second brand and compare the two clearance rates.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3: Consumer and luxury economics   ·   4 / 8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LIVE DEMO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The core query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Run this in the sandbox SQL editor: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SELECT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  designer,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  APPROX_PERCENTILE(usd_price_decimal, 0.5) AS median_realized,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  APPROX_PERCENTILE(sale_estimates_high_usd_price, 0.5) AS median_high_estimate,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  APPROX_PERCENTILE(usd_price_decimal, 0.5) / APPROX_PERCENTILE(sale_estimates_high_usd_price, 0.5) AS pricing_power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FROM all_jewels_gems_data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WHERE designer LIKE '%Van Cleef%'</a:t>
            </a:r>
          </a:p>
          <a:p>
            <a:pPr lvl="1">
              <a:spcAft>
                <a:spcPts val="800"/>
              </a:spcAft>
            </a:pPr>
            <a:r>
              <a:rPr sz="1500" b="0">
                <a:solidFill>
                  <a:srgbClr val="455066"/>
                </a:solidFill>
                <a:latin typeface="Calibri"/>
              </a:rPr>
              <a:t>–    AND status = 'sold'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3: Consumer and luxury economics   ·   5 / 8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DISCUSS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Questions for the room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What does it mean economically for a brand's pricing power to sit above 1.0, and what does it suggest about how the auction house is setting its pre-sale estimates?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Why must unsold lots be included in a sell-through calculation, and what would happen to the metric if they were silently dropped?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Can a brand have strong pricing power but weak sell-through? What would that combination suggest about its collector base?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How does revealed preference (what a buyer actually paid at auction) differ from stated preference (what a buyer says they would pay in a survey), and why does that distinction matter for a luxury brand's strategy team?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What might explain a brand having very different pricing power in one category, such as watches, than in another, such as handbags?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3: Consumer and luxury economics   ·   6 / 8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HOMEWORK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This week's assignment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Each student selects three brands within a single category (all three in watches, or all three in handbags, for consistency) and computes pricing power and sell-through for each using the sandbox SQL editor.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The deliverable is a two-to-three page brief written as if for a brand strategy team, ranking the three brands by pricing power and by sell-through, explaining any disagreement between the two rankings, and recommending which brand shows the strongest evidence of collector demand.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The brief must include the exported query results as an appendix and must not draw conclusions from recent quarter-over-quarter price changes, since recent-period record counts are not yet stable enough to read as a trend.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Grading criteria: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correct computation of both metrics (30 percent), quality of the comparative ranking and its justification (35 percent), appropriate handling of the sold-versus-unsold distinction (20 percent), and clarity of the written brief (15 percent).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3: Consumer and luxury economics   ·   7 / 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128016"/>
          </a:xfrm>
          <a:prstGeom prst="rect">
            <a:avLst/>
          </a:prstGeom>
          <a:solidFill>
            <a:srgbClr val="0049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40080" y="457200"/>
            <a:ext cx="1097280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200" b="1">
                <a:solidFill>
                  <a:srgbClr val="0049FF"/>
                </a:solidFill>
                <a:latin typeface="Calibri"/>
              </a:rPr>
              <a:t>NEXT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777240"/>
            <a:ext cx="109728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2900" b="1">
                <a:solidFill>
                  <a:srgbClr val="0B1020"/>
                </a:solidFill>
                <a:latin typeface="Calibri"/>
              </a:rPr>
              <a:t>Wrapping up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40080" y="1828800"/>
            <a:ext cx="10881360" cy="43891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Restate the one-sentence takeaway before students leave.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Point to the facilitator guide for discussion guidance and teaching notes.</a:t>
            </a:r>
          </a:p>
          <a:p>
            <a:pPr>
              <a:spcAft>
                <a:spcPts val="800"/>
              </a:spcAft>
            </a:pPr>
            <a:r>
              <a:rPr sz="1900" b="0">
                <a:solidFill>
                  <a:srgbClr val="0B1020"/>
                </a:solidFill>
                <a:latin typeface="Calibri"/>
              </a:rPr>
              <a:t>•  Questions or a class API key: info@altfndata.com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419088"/>
            <a:ext cx="1097280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r>
              <a:rPr sz="1000" b="0">
                <a:solidFill>
                  <a:srgbClr val="455066"/>
                </a:solidFill>
                <a:latin typeface="Calibri"/>
              </a:rPr>
              <a:t>ALT/FNDATA Academy   ·   Module 3: Consumer and luxury economics   ·   8 / 8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