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0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788920"/>
            <a:ext cx="12191695" cy="73152"/>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097280"/>
            <a:ext cx="10515600" cy="457200"/>
          </a:xfrm>
          <a:prstGeom prst="rect">
            <a:avLst/>
          </a:prstGeom>
          <a:noFill/>
        </p:spPr>
        <p:txBody>
          <a:bodyPr wrap="square" anchor="t">
            <a:spAutoFit/>
          </a:bodyPr>
          <a:lstStyle/>
          <a:p>
            <a:r>
              <a:rPr sz="1400" b="1">
                <a:solidFill>
                  <a:srgbClr val="8EA2FF"/>
                </a:solidFill>
                <a:latin typeface="Calibri"/>
              </a:rPr>
              <a:t>ALT/FNDATA ACADEMY   ·   MODULE 4</a:t>
            </a:r>
          </a:p>
        </p:txBody>
      </p:sp>
      <p:sp>
        <p:nvSpPr>
          <p:cNvPr id="5" name="TextBox 4"/>
          <p:cNvSpPr txBox="1"/>
          <p:nvPr/>
        </p:nvSpPr>
        <p:spPr>
          <a:xfrm>
            <a:off x="822960" y="1600200"/>
            <a:ext cx="10515600" cy="1280160"/>
          </a:xfrm>
          <a:prstGeom prst="rect">
            <a:avLst/>
          </a:prstGeom>
          <a:noFill/>
        </p:spPr>
        <p:txBody>
          <a:bodyPr wrap="square" anchor="t">
            <a:spAutoFit/>
          </a:bodyPr>
          <a:lstStyle/>
          <a:p>
            <a:r>
              <a:rPr sz="4000" b="1">
                <a:solidFill>
                  <a:srgbClr val="FFFFFF"/>
                </a:solidFill>
                <a:latin typeface="Calibri"/>
              </a:rPr>
              <a:t>Investments and equity research</a:t>
            </a:r>
          </a:p>
        </p:txBody>
      </p:sp>
      <p:sp>
        <p:nvSpPr>
          <p:cNvPr id="6" name="TextBox 5"/>
          <p:cNvSpPr txBox="1"/>
          <p:nvPr/>
        </p:nvSpPr>
        <p:spPr>
          <a:xfrm>
            <a:off x="822960" y="3063240"/>
            <a:ext cx="9875520" cy="1737360"/>
          </a:xfrm>
          <a:prstGeom prst="rect">
            <a:avLst/>
          </a:prstGeom>
          <a:noFill/>
        </p:spPr>
        <p:txBody>
          <a:bodyPr wrap="square" anchor="t">
            <a:spAutoFit/>
          </a:bodyPr>
          <a:lstStyle/>
          <a:p>
            <a:r>
              <a:rPr sz="1600" b="0">
                <a:solidFill>
                  <a:srgbClr val="B9C0D4"/>
                </a:solidFill>
                <a:latin typeface="Calibri"/>
              </a:rPr>
              <a:t>This session teaches students to use auction and resale pricing data as a supplementary signal in equity research on listed luxury goods companies. The dataset maps individual brands to a stock ticker through a company mapping covering more than 2,000 public and private companies, with S&amp;P 500 sector mapping, so a query on a single watch brand can be tied directly to the parent group's equity.</a:t>
            </a:r>
          </a:p>
        </p:txBody>
      </p:sp>
      <p:sp>
        <p:nvSpPr>
          <p:cNvPr id="7" name="TextBox 6"/>
          <p:cNvSpPr txBox="1"/>
          <p:nvPr/>
        </p:nvSpPr>
        <p:spPr>
          <a:xfrm>
            <a:off x="822960" y="6126480"/>
            <a:ext cx="10058400" cy="365760"/>
          </a:xfrm>
          <a:prstGeom prst="rect">
            <a:avLst/>
          </a:prstGeom>
          <a:noFill/>
        </p:spPr>
        <p:txBody>
          <a:bodyPr wrap="square" anchor="t">
            <a:spAutoFit/>
          </a:bodyPr>
          <a:lstStyle/>
          <a:p>
            <a:r>
              <a:rPr sz="1300" b="0">
                <a:solidFill>
                  <a:srgbClr val="8EA2FF"/>
                </a:solidFill>
                <a:latin typeface="Calibri"/>
              </a:rPr>
              <a:t>90 minutes  ·  sandbox.altfndata.com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SESSION AT A GLANCE</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What today looks like</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Length: 90 minutes.</a:t>
            </a:r>
          </a:p>
          <a:p>
            <a:pPr>
              <a:spcAft>
                <a:spcPts val="800"/>
              </a:spcAft>
            </a:pPr>
            <a:r>
              <a:rPr sz="1900" b="0">
                <a:solidFill>
                  <a:srgbClr val="0B1020"/>
                </a:solidFill>
                <a:latin typeface="Calibri"/>
              </a:rPr>
              <a:t>•  Level: MBA and graduate finance students, ideally those who have taken or are concurrently taking a fundamentals-based valuation course. An introductory equity valuation or security analysis course is assumed, including familiarity with revenue and gross margin concepts.</a:t>
            </a:r>
          </a:p>
          <a:p>
            <a:pPr>
              <a:spcAft>
                <a:spcPts val="800"/>
              </a:spcAft>
            </a:pPr>
            <a:r>
              <a:rPr sz="1900" b="0">
                <a:solidFill>
                  <a:srgbClr val="0B1020"/>
                </a:solidFill>
                <a:latin typeface="Calibri"/>
              </a:rPr>
              <a:t>•  Access: the no-code sandbox at sandbox.altfndata.com. An optional code extension retrieves the same brand-level data programmatically via the production API, for students with a class API key requested in advance from info@altfndata.com.</a:t>
            </a:r>
          </a:p>
          <a:p>
            <a:pPr>
              <a:spcAft>
                <a:spcPts val="800"/>
              </a:spcAft>
            </a:pPr>
            <a:r>
              <a:rPr sz="1900" b="0">
                <a:solidFill>
                  <a:srgbClr val="0B1020"/>
                </a:solidFill>
                <a:latin typeface="Calibri"/>
              </a:rPr>
              <a:t>•  Goal of the session: students leave able to use the brand-to-ticker mapping to connect a private secondary-market transaction to a listed equity, articulate the Phillips-Movado divergence as a concrete confirm-or-diverge case, and name the limitations of auction data as an equity research input.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4: Investments and equity research   ·   1 / 8</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OBJECTIVES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By the end of class students can</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Explain how the brand-to-ticker mapping in the dataset connects private secondary-market transactions to a specific public equity.</a:t>
            </a:r>
          </a:p>
          <a:p>
            <a:pPr>
              <a:spcAft>
                <a:spcPts val="800"/>
              </a:spcAft>
            </a:pPr>
            <a:r>
              <a:rPr sz="1900" b="0">
                <a:solidFill>
                  <a:srgbClr val="0B1020"/>
                </a:solidFill>
                <a:latin typeface="Calibri"/>
              </a:rPr>
              <a:t>•  Retrieve and interpret auction and resale records for brands belonging to a single listed parent company.</a:t>
            </a:r>
          </a:p>
          <a:p>
            <a:pPr>
              <a:spcAft>
                <a:spcPts val="800"/>
              </a:spcAft>
            </a:pPr>
            <a:r>
              <a:rPr sz="1900" b="0">
                <a:solidFill>
                  <a:srgbClr val="0B1020"/>
                </a:solidFill>
                <a:latin typeface="Calibri"/>
              </a:rPr>
              <a:t>•  Articulate the Phillips-Movado divergence as a concrete example of saleroom activity and public equity price movement telling different stories in the same week.</a:t>
            </a:r>
          </a:p>
          <a:p>
            <a:pPr>
              <a:spcAft>
                <a:spcPts val="800"/>
              </a:spcAft>
            </a:pPr>
            <a:r>
              <a:rPr sz="1900" b="0">
                <a:solidFill>
                  <a:srgbClr val="0B1020"/>
                </a:solidFill>
                <a:latin typeface="Calibri"/>
              </a:rPr>
              <a:t>•  Distinguish between a confirming signal (alt data and equity price move together) and a diverging signal (they move apart), and describe what each might imply for a research thesis.</a:t>
            </a:r>
          </a:p>
          <a:p>
            <a:pPr>
              <a:spcAft>
                <a:spcPts val="800"/>
              </a:spcAft>
            </a:pPr>
            <a:r>
              <a:rPr sz="1900" b="0">
                <a:solidFill>
                  <a:srgbClr val="0B1020"/>
                </a:solidFill>
                <a:latin typeface="Calibri"/>
              </a:rPr>
              <a:t>•  Identify the limitations of using auction pricing data as an equity research input, including coverage gaps and the fact that auction sales represent a small slice of a luxury company's total revenue.</a:t>
            </a:r>
          </a:p>
          <a:p>
            <a:pPr>
              <a:spcAft>
                <a:spcPts val="800"/>
              </a:spcAft>
            </a:pPr>
            <a:r>
              <a:rPr sz="1900" b="0">
                <a:solidFill>
                  <a:srgbClr val="0B1020"/>
                </a:solidFill>
                <a:latin typeface="Calibri"/>
              </a:rPr>
              <a:t>•  (Extension) Retrieve the same brand-level data programmatically via the production API for integration into a research model.</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4: Investments and equity research   ·   2 / 8</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AGENDA</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How the session runs</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0 to 15 min: Introduce the brand-to-ticker mapping concept and the Phillips-Movado case as the session's anchor example.</a:t>
            </a:r>
          </a:p>
          <a:p>
            <a:pPr>
              <a:spcAft>
                <a:spcPts val="800"/>
              </a:spcAft>
            </a:pPr>
            <a:r>
              <a:rPr sz="1900" b="0">
                <a:solidFill>
                  <a:srgbClr val="0B1020"/>
                </a:solidFill>
                <a:latin typeface="Calibri"/>
              </a:rPr>
              <a:t>•  15 to 20 min: Sandbox orientation and confirmation that students can locate the stock_ticker field in the data dictionary.</a:t>
            </a:r>
          </a:p>
          <a:p>
            <a:pPr>
              <a:spcAft>
                <a:spcPts val="800"/>
              </a:spcAft>
            </a:pPr>
            <a:r>
              <a:rPr sz="1900" b="0">
                <a:solidFill>
                  <a:srgbClr val="0B1020"/>
                </a:solidFill>
                <a:latin typeface="Calibri"/>
              </a:rPr>
              <a:t>•  20 to 40 min: Guided demo, retrieve watch auction records for a single listed group and review realized prices around the case-study window.</a:t>
            </a:r>
          </a:p>
          <a:p>
            <a:pPr>
              <a:spcAft>
                <a:spcPts val="800"/>
              </a:spcAft>
            </a:pPr>
            <a:r>
              <a:rPr sz="1900" b="0">
                <a:solidFill>
                  <a:srgbClr val="0B1020"/>
                </a:solidFill>
                <a:latin typeface="Calibri"/>
              </a:rPr>
              <a:t>•  40 to 55 min: Guided demo, compare that group's auction activity to the same window on a public price chart the instructor brings in separately.</a:t>
            </a:r>
          </a:p>
          <a:p>
            <a:pPr>
              <a:spcAft>
                <a:spcPts val="800"/>
              </a:spcAft>
            </a:pPr>
            <a:r>
              <a:rPr sz="1900" b="0">
                <a:solidFill>
                  <a:srgbClr val="0B1020"/>
                </a:solidFill>
                <a:latin typeface="Calibri"/>
              </a:rPr>
              <a:t>•  55 to 70 min: Small-group exercise, students pick a different brand-to-ticker pair and pull the equivalent auction records.</a:t>
            </a:r>
          </a:p>
          <a:p>
            <a:pPr>
              <a:spcAft>
                <a:spcPts val="800"/>
              </a:spcAft>
            </a:pPr>
            <a:r>
              <a:rPr sz="1900" b="0">
                <a:solidFill>
                  <a:srgbClr val="0B1020"/>
                </a:solidFill>
                <a:latin typeface="Calibri"/>
              </a:rPr>
              <a:t>•  70 to 85 min: Class discussion, groups report whether their brand's auction activity appears to confirm or diverge from recent public price movement.</a:t>
            </a:r>
          </a:p>
          <a:p>
            <a:pPr>
              <a:spcAft>
                <a:spcPts val="800"/>
              </a:spcAft>
            </a:pPr>
            <a:r>
              <a:rPr sz="1900" b="0">
                <a:solidFill>
                  <a:srgbClr val="0B1020"/>
                </a:solidFill>
                <a:latin typeface="Calibri"/>
              </a:rPr>
              <a:t>•  85 to 90 min: Wrap-up and homework assignment.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4: Investments and equity research   ·   3 / 8</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in-class walkthrough</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Open sandbox.altfndata.com, sign in, and select the watches data table from the SQL editor dropdown.</a:t>
            </a:r>
          </a:p>
          <a:p>
            <a:pPr>
              <a:spcAft>
                <a:spcPts val="800"/>
              </a:spcAft>
            </a:pPr>
            <a:r>
              <a:rPr sz="1900" b="0">
                <a:solidFill>
                  <a:srgbClr val="0B1020"/>
                </a:solidFill>
                <a:latin typeface="Calibri"/>
              </a:rPr>
              <a:t>•  Open the coverage browser tab and search for a brand belonging to a listed parent group. Confirm the stock_ticker value shown for that brand.</a:t>
            </a:r>
          </a:p>
          <a:p>
            <a:pPr>
              <a:spcAft>
                <a:spcPts val="800"/>
              </a:spcAft>
            </a:pPr>
            <a:r>
              <a:rPr sz="1900" b="0">
                <a:solidFill>
                  <a:srgbClr val="0B1020"/>
                </a:solidFill>
                <a:latin typeface="Calibri"/>
              </a:rPr>
              <a:t>•  Return to the SQL editor and run the first guided query below, which pulls sold watch lots for that brand ordered by sale date.</a:t>
            </a:r>
          </a:p>
          <a:p>
            <a:pPr>
              <a:spcAft>
                <a:spcPts val="800"/>
              </a:spcAft>
            </a:pPr>
            <a:r>
              <a:rPr sz="1900" b="0">
                <a:solidFill>
                  <a:srgbClr val="0B1020"/>
                </a:solidFill>
                <a:latin typeface="Calibri"/>
              </a:rPr>
              <a:t>•  Point out the sale_date and usd_price_decimal columns and ask students what a research analyst would want to know from this table alone, before bringing in any equity price data.</a:t>
            </a:r>
          </a:p>
          <a:p>
            <a:pPr>
              <a:spcAft>
                <a:spcPts val="800"/>
              </a:spcAft>
            </a:pPr>
            <a:r>
              <a:rPr sz="1900" b="0">
                <a:solidFill>
                  <a:srgbClr val="0B1020"/>
                </a:solidFill>
                <a:latin typeface="Calibri"/>
              </a:rPr>
              <a:t>•  Introduce the Phillips-Movado case: describe the record-setting 75.8 million dollar Phillips New York sale with every lot sold, alongside Movado's roughly four percent equity decline the same week, and explain that the saleroom and the public market told opposite stories that week.</a:t>
            </a:r>
          </a:p>
          <a:p>
            <a:pPr>
              <a:spcAft>
                <a:spcPts val="800"/>
              </a:spcAft>
            </a:pPr>
            <a:r>
              <a:rPr sz="1900" b="0">
                <a:solidFill>
                  <a:srgbClr val="0B1020"/>
                </a:solidFill>
                <a:latin typeface="Calibri"/>
              </a:rPr>
              <a:t>•  Run the second guided query, filtering to stock_ticker to show every brand under a single parent group in one result set.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4: Investments and equity research   ·   4 / 8</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core query</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Run this in the sandbox SQL editor:</a:t>
            </a:r>
          </a:p>
          <a:p>
            <a:pPr lvl="1">
              <a:spcAft>
                <a:spcPts val="800"/>
              </a:spcAft>
            </a:pPr>
            <a:r>
              <a:rPr sz="1500" b="0">
                <a:solidFill>
                  <a:srgbClr val="455066"/>
                </a:solidFill>
                <a:latin typeface="Calibri"/>
              </a:rPr>
              <a:t>–  SELECT designer, item_title, sale_date, usd_price_decimal, stock_ticker</a:t>
            </a:r>
          </a:p>
          <a:p>
            <a:pPr lvl="1">
              <a:spcAft>
                <a:spcPts val="800"/>
              </a:spcAft>
            </a:pPr>
            <a:r>
              <a:rPr sz="1500" b="0">
                <a:solidFill>
                  <a:srgbClr val="455066"/>
                </a:solidFill>
                <a:latin typeface="Calibri"/>
              </a:rPr>
              <a:t>–  FROM all_watches_data</a:t>
            </a:r>
          </a:p>
          <a:p>
            <a:pPr lvl="1">
              <a:spcAft>
                <a:spcPts val="800"/>
              </a:spcAft>
            </a:pPr>
            <a:r>
              <a:rPr sz="1500" b="0">
                <a:solidFill>
                  <a:srgbClr val="455066"/>
                </a:solidFill>
                <a:latin typeface="Calibri"/>
              </a:rPr>
              <a:t>–  WHERE designer LIKE '%Movado%'</a:t>
            </a:r>
          </a:p>
          <a:p>
            <a:pPr lvl="1">
              <a:spcAft>
                <a:spcPts val="800"/>
              </a:spcAft>
            </a:pPr>
            <a:r>
              <a:rPr sz="1500" b="0">
                <a:solidFill>
                  <a:srgbClr val="455066"/>
                </a:solidFill>
                <a:latin typeface="Calibri"/>
              </a:rPr>
              <a:t>–    AND status = 'sold'</a:t>
            </a:r>
          </a:p>
          <a:p>
            <a:pPr lvl="1">
              <a:spcAft>
                <a:spcPts val="800"/>
              </a:spcAft>
            </a:pPr>
            <a:r>
              <a:rPr sz="1500" b="0">
                <a:solidFill>
                  <a:srgbClr val="455066"/>
                </a:solidFill>
                <a:latin typeface="Calibri"/>
              </a:rPr>
              <a:t>–  ORDER BY sale_date DESC</a:t>
            </a:r>
          </a:p>
          <a:p>
            <a:pPr lvl="1">
              <a:spcAft>
                <a:spcPts val="800"/>
              </a:spcAft>
            </a:pPr>
            <a:r>
              <a:rPr sz="1500" b="0">
                <a:solidFill>
                  <a:srgbClr val="455066"/>
                </a:solidFill>
                <a:latin typeface="Calibri"/>
              </a:rPr>
              <a:t>–  LIMIT 50;</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4: Investments and equity research   ·   5 / 8</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DISCUSS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Questions for the room</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In the Phillips-Movado case, the auction result and the equity price moved in opposite directions in the same week. What are two competing explanations for why that could happen?</a:t>
            </a:r>
          </a:p>
          <a:p>
            <a:pPr>
              <a:spcAft>
                <a:spcPts val="800"/>
              </a:spcAft>
            </a:pPr>
            <a:r>
              <a:rPr sz="1900" b="0">
                <a:solidFill>
                  <a:srgbClr val="0B1020"/>
                </a:solidFill>
                <a:latin typeface="Calibri"/>
              </a:rPr>
              <a:t>•  Auction sales represent a small fraction of a luxury company's total revenue. Given that, how much weight should an equity researcher place on auction pricing data as a standalone signal?</a:t>
            </a:r>
          </a:p>
          <a:p>
            <a:pPr>
              <a:spcAft>
                <a:spcPts val="800"/>
              </a:spcAft>
            </a:pPr>
            <a:r>
              <a:rPr sz="1900" b="0">
                <a:solidFill>
                  <a:srgbClr val="0B1020"/>
                </a:solidFill>
                <a:latin typeface="Calibri"/>
              </a:rPr>
              <a:t>•  What would make you more confident that a brand's auction activity is a leading indicator of consumer demand rather than a lagging or unrelated signal?</a:t>
            </a:r>
          </a:p>
          <a:p>
            <a:pPr>
              <a:spcAft>
                <a:spcPts val="800"/>
              </a:spcAft>
            </a:pPr>
            <a:r>
              <a:rPr sz="1900" b="0">
                <a:solidFill>
                  <a:srgbClr val="0B1020"/>
                </a:solidFill>
                <a:latin typeface="Calibri"/>
              </a:rPr>
              <a:t>•  How does the brand-to-ticker mapping change the way you would research a multi-brand conglomerate compared to a single-brand public company?</a:t>
            </a:r>
          </a:p>
          <a:p>
            <a:pPr>
              <a:spcAft>
                <a:spcPts val="800"/>
              </a:spcAft>
            </a:pPr>
            <a:r>
              <a:rPr sz="1900" b="0">
                <a:solidFill>
                  <a:srgbClr val="0B1020"/>
                </a:solidFill>
                <a:latin typeface="Calibri"/>
              </a:rPr>
              <a:t>•  What data would you want in addition to auction records to build a complete research thesis on a luxury goods equity?</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4: Investments and equity research   ·   6 / 8</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HOMEWORK</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This week's assignment</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Each student selects a listed luxury goods company with at least one brand represented in the watches or handbags data, retrieves that brand's auction records using the sandbox SQL editor, and writes a one-page research note evaluating whether the auction data confirms, contradicts, or is inconclusive relative to that company's most recent reported results (using publicly available equity and financial data the student sources independently).</a:t>
            </a:r>
          </a:p>
          <a:p>
            <a:pPr>
              <a:spcAft>
                <a:spcPts val="800"/>
              </a:spcAft>
            </a:pPr>
            <a:r>
              <a:rPr sz="1900" b="0">
                <a:solidFill>
                  <a:srgbClr val="0B1020"/>
                </a:solidFill>
                <a:latin typeface="Calibri"/>
              </a:rPr>
              <a:t>•  The note must include the SQL query used, the exported result set, and an explicit statement of the note's limitations, including the small share of revenue that auction sales typically represent for a diversified luxury group.</a:t>
            </a:r>
          </a:p>
          <a:p>
            <a:pPr>
              <a:spcAft>
                <a:spcPts val="800"/>
              </a:spcAft>
            </a:pPr>
            <a:r>
              <a:rPr sz="1900" b="0">
                <a:solidFill>
                  <a:srgbClr val="0B1020"/>
                </a:solidFill>
                <a:latin typeface="Calibri"/>
              </a:rPr>
              <a:t>•  Grading criteria:</a:t>
            </a:r>
          </a:p>
          <a:p>
            <a:pPr>
              <a:spcAft>
                <a:spcPts val="800"/>
              </a:spcAft>
            </a:pPr>
            <a:r>
              <a:rPr sz="1900" b="0">
                <a:solidFill>
                  <a:srgbClr val="0B1020"/>
                </a:solidFill>
                <a:latin typeface="Calibri"/>
              </a:rPr>
              <a:t>•  correct use of the brand-to-ticker mapping (25 percent), soundness of the confirm-or-diverge argument (35 percent), honest treatment of the analysis's limitations (25 percent), and clarity of the research note (15 percent).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4: Investments and equity research   ·   7 / 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NEXT</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Wrapping up</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Restate the one-sentence takeaway before students leave.</a:t>
            </a:r>
          </a:p>
          <a:p>
            <a:pPr>
              <a:spcAft>
                <a:spcPts val="800"/>
              </a:spcAft>
            </a:pPr>
            <a:r>
              <a:rPr sz="1900" b="0">
                <a:solidFill>
                  <a:srgbClr val="0B1020"/>
                </a:solidFill>
                <a:latin typeface="Calibri"/>
              </a:rPr>
              <a:t>•  Point to the facilitator guide for discussion guidance and teaching notes.</a:t>
            </a:r>
          </a:p>
          <a:p>
            <a:pPr>
              <a:spcAft>
                <a:spcPts val="800"/>
              </a:spcAft>
            </a:pPr>
            <a:r>
              <a:rPr sz="1900" b="0">
                <a:solidFill>
                  <a:srgbClr val="0B1020"/>
                </a:solidFill>
                <a:latin typeface="Calibri"/>
              </a:rPr>
              <a:t>•  Questions or a class API key: info@altfndata.com</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4: Investments and equity research   ·   8 / 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