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0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788920"/>
            <a:ext cx="12191695" cy="73152"/>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097280"/>
            <a:ext cx="10515600" cy="457200"/>
          </a:xfrm>
          <a:prstGeom prst="rect">
            <a:avLst/>
          </a:prstGeom>
          <a:noFill/>
        </p:spPr>
        <p:txBody>
          <a:bodyPr wrap="square" anchor="t">
            <a:spAutoFit/>
          </a:bodyPr>
          <a:lstStyle/>
          <a:p>
            <a:r>
              <a:rPr sz="1400" b="1">
                <a:solidFill>
                  <a:srgbClr val="8EA2FF"/>
                </a:solidFill>
                <a:latin typeface="Calibri"/>
              </a:rPr>
              <a:t>ALT/FNDATA ACADEMY   ·   MODULE 5</a:t>
            </a:r>
          </a:p>
        </p:txBody>
      </p:sp>
      <p:sp>
        <p:nvSpPr>
          <p:cNvPr id="5" name="TextBox 4"/>
          <p:cNvSpPr txBox="1"/>
          <p:nvPr/>
        </p:nvSpPr>
        <p:spPr>
          <a:xfrm>
            <a:off x="822960" y="1600200"/>
            <a:ext cx="10515600" cy="1280160"/>
          </a:xfrm>
          <a:prstGeom prst="rect">
            <a:avLst/>
          </a:prstGeom>
          <a:noFill/>
        </p:spPr>
        <p:txBody>
          <a:bodyPr wrap="square" anchor="t">
            <a:spAutoFit/>
          </a:bodyPr>
          <a:lstStyle/>
          <a:p>
            <a:r>
              <a:rPr sz="4000" b="1">
                <a:solidFill>
                  <a:srgbClr val="FFFFFF"/>
                </a:solidFill>
                <a:latin typeface="Calibri"/>
              </a:rPr>
              <a:t>Library data literacy workshop</a:t>
            </a:r>
          </a:p>
        </p:txBody>
      </p:sp>
      <p:sp>
        <p:nvSpPr>
          <p:cNvPr id="6" name="TextBox 5"/>
          <p:cNvSpPr txBox="1"/>
          <p:nvPr/>
        </p:nvSpPr>
        <p:spPr>
          <a:xfrm>
            <a:off x="822960" y="3063240"/>
            <a:ext cx="9875520" cy="1737360"/>
          </a:xfrm>
          <a:prstGeom prst="rect">
            <a:avLst/>
          </a:prstGeom>
          <a:noFill/>
        </p:spPr>
        <p:txBody>
          <a:bodyPr wrap="square" anchor="t">
            <a:spAutoFit/>
          </a:bodyPr>
          <a:lstStyle/>
          <a:p>
            <a:r>
              <a:rPr sz="1600" b="0">
                <a:solidFill>
                  <a:srgbClr val="B9C0D4"/>
                </a:solidFill>
                <a:latin typeface="Calibri"/>
              </a:rPr>
              <a:t>This workshop is a general-audience introduction to reading and questioning a real dataset, designed for a public or academic library setting rather than a credit-bearing course. Participants need no background in finance, statistics, or computers beyond comfort using a web browser.</a:t>
            </a:r>
          </a:p>
        </p:txBody>
      </p:sp>
      <p:sp>
        <p:nvSpPr>
          <p:cNvPr id="7" name="TextBox 6"/>
          <p:cNvSpPr txBox="1"/>
          <p:nvPr/>
        </p:nvSpPr>
        <p:spPr>
          <a:xfrm>
            <a:off x="822960" y="6126480"/>
            <a:ext cx="10058400" cy="365760"/>
          </a:xfrm>
          <a:prstGeom prst="rect">
            <a:avLst/>
          </a:prstGeom>
          <a:noFill/>
        </p:spPr>
        <p:txBody>
          <a:bodyPr wrap="square" anchor="t">
            <a:spAutoFit/>
          </a:bodyPr>
          <a:lstStyle/>
          <a:p>
            <a:r>
              <a:rPr sz="1300" b="0">
                <a:solidFill>
                  <a:srgbClr val="8EA2FF"/>
                </a:solidFill>
                <a:latin typeface="Calibri"/>
              </a:rPr>
              <a:t>60 minutes  ·  sandbox.altfndata.com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SESSION AT A GLANCE</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What today looks like</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Length: 60 minutes. A 45 minute and a 75 minute variant are noted under Teaching notes.</a:t>
            </a:r>
          </a:p>
          <a:p>
            <a:pPr>
              <a:spcAft>
                <a:spcPts val="800"/>
              </a:spcAft>
            </a:pPr>
            <a:r>
              <a:rPr sz="1900" b="0">
                <a:solidFill>
                  <a:srgbClr val="0B1020"/>
                </a:solidFill>
                <a:latin typeface="Calibri"/>
              </a:rPr>
              <a:t>•  Level: general audience. Public library patrons, community members, or lifelong learners with no background in finance, statistics, or computers beyond comfort using a web browser.</a:t>
            </a:r>
          </a:p>
          <a:p>
            <a:pPr>
              <a:spcAft>
                <a:spcPts val="800"/>
              </a:spcAft>
            </a:pPr>
            <a:r>
              <a:rPr sz="1900" b="0">
                <a:solidFill>
                  <a:srgbClr val="0B1020"/>
                </a:solidFill>
                <a:latin typeface="Calibri"/>
              </a:rPr>
              <a:t>•  Access: the no-code sandbox at sandbox.altfndata.com only. No API key or coding tool is needed. A personal email is acceptable for registration for this general-audience session, though a work or school email speeds automatic approval.</a:t>
            </a:r>
          </a:p>
          <a:p>
            <a:pPr>
              <a:spcAft>
                <a:spcPts val="800"/>
              </a:spcAft>
            </a:pPr>
            <a:r>
              <a:rPr sz="1900" b="0">
                <a:solidFill>
                  <a:srgbClr val="0B1020"/>
                </a:solidFill>
                <a:latin typeface="Calibri"/>
              </a:rPr>
              <a:t>•  Goal: participants leave able to open the sandbox on their own, use the data dictionary and coverage browser to understand a field before trusting it, filter to a question they generated themselves, and name at least one reason to be cautious about a data-driven conclusion.</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5: Library data literacy workshop   ·   1 / 8</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OBJECTIVES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By the end of class students can</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Navigate a real, professionally maintained dataset using a point-and-click browser tool, with no coding required.</a:t>
            </a:r>
          </a:p>
          <a:p>
            <a:pPr>
              <a:spcAft>
                <a:spcPts val="800"/>
              </a:spcAft>
            </a:pPr>
            <a:r>
              <a:rPr sz="1900" b="0">
                <a:solidFill>
                  <a:srgbClr val="0B1020"/>
                </a:solidFill>
                <a:latin typeface="Calibri"/>
              </a:rPr>
              <a:t>•  Explain what a data dictionary is and use one to understand what a field in a dataset actually measures.</a:t>
            </a:r>
          </a:p>
          <a:p>
            <a:pPr>
              <a:spcAft>
                <a:spcPts val="800"/>
              </a:spcAft>
            </a:pPr>
            <a:r>
              <a:rPr sz="1900" b="0">
                <a:solidFill>
                  <a:srgbClr val="0B1020"/>
                </a:solidFill>
                <a:latin typeface="Calibri"/>
              </a:rPr>
              <a:t>•  Filter a dataset to answer a simple, self-generated question (for example, what has a particular brand sold for recently).</a:t>
            </a:r>
          </a:p>
          <a:p>
            <a:pPr>
              <a:spcAft>
                <a:spcPts val="800"/>
              </a:spcAft>
            </a:pPr>
            <a:r>
              <a:rPr sz="1900" b="0">
                <a:solidFill>
                  <a:srgbClr val="0B1020"/>
                </a:solidFill>
                <a:latin typeface="Calibri"/>
              </a:rPr>
              <a:t>•  Read a chart built from filtered data and describe, in plain language, what it does and does not show.</a:t>
            </a:r>
          </a:p>
          <a:p>
            <a:pPr>
              <a:spcAft>
                <a:spcPts val="800"/>
              </a:spcAft>
            </a:pPr>
            <a:r>
              <a:rPr sz="1900" b="0">
                <a:solidFill>
                  <a:srgbClr val="0B1020"/>
                </a:solidFill>
                <a:latin typeface="Calibri"/>
              </a:rPr>
              <a:t>•  Identify at least one reason to be cautious about a data-driven conclusion, such as an incomplete category or an unstable recent period.</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5: Library data literacy workshop   ·   2 / 8</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AGENDA</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How the session runs</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0 to 10 min: Welcome and framing. What is a dataset, and why would anyone want to look at auction records for watches or handbags.</a:t>
            </a:r>
          </a:p>
          <a:p>
            <a:pPr>
              <a:spcAft>
                <a:spcPts val="800"/>
              </a:spcAft>
            </a:pPr>
            <a:r>
              <a:rPr sz="1900" b="0">
                <a:solidFill>
                  <a:srgbClr val="0B1020"/>
                </a:solidFill>
                <a:latin typeface="Calibri"/>
              </a:rPr>
              <a:t>•  10 to 20 min: Sandbox orientation. Everyone registers and opens the sandbox together; facilitator walks through the homepage, coverage browser, and data dictionary.</a:t>
            </a:r>
          </a:p>
          <a:p>
            <a:pPr>
              <a:spcAft>
                <a:spcPts val="800"/>
              </a:spcAft>
            </a:pPr>
            <a:r>
              <a:rPr sz="1900" b="0">
                <a:solidFill>
                  <a:srgbClr val="0B1020"/>
                </a:solidFill>
                <a:latin typeface="Calibri"/>
              </a:rPr>
              <a:t>•  20 to 40 min: Guided demo. Facilitator walks the group through filtering one brand's sold items and building a chart.</a:t>
            </a:r>
          </a:p>
          <a:p>
            <a:pPr>
              <a:spcAft>
                <a:spcPts val="800"/>
              </a:spcAft>
            </a:pPr>
            <a:r>
              <a:rPr sz="1900" b="0">
                <a:solidFill>
                  <a:srgbClr val="0B1020"/>
                </a:solidFill>
                <a:latin typeface="Calibri"/>
              </a:rPr>
              <a:t>•  40 to 50 min: Participant exploration. Each person picks a brand or category they are curious about and filters to it themselves, with facilitator circulating to help.</a:t>
            </a:r>
          </a:p>
          <a:p>
            <a:pPr>
              <a:spcAft>
                <a:spcPts val="800"/>
              </a:spcAft>
            </a:pPr>
            <a:r>
              <a:rPr sz="1900" b="0">
                <a:solidFill>
                  <a:srgbClr val="0B1020"/>
                </a:solidFill>
                <a:latin typeface="Calibri"/>
              </a:rPr>
              <a:t>•  50 to 60 min: Group share-out and discussion questions.</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5: Library data literacy workshop   ·   3 / 8</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in-class walkthrough</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Open sandbox.altfndata.com and register with an email address. Approval happens automatically, so everyone should be in within a minute or two.</a:t>
            </a:r>
          </a:p>
          <a:p>
            <a:pPr>
              <a:spcAft>
                <a:spcPts val="800"/>
              </a:spcAft>
            </a:pPr>
            <a:r>
              <a:rPr sz="1900" b="0">
                <a:solidFill>
                  <a:srgbClr val="0B1020"/>
                </a:solidFill>
                <a:latin typeface="Calibri"/>
              </a:rPr>
              <a:t>•  Click the coverage browser tab. Type a familiar brand name, such as a well-known watch or handbag maker, into the search box and note how many records and vendors appear.</a:t>
            </a:r>
          </a:p>
          <a:p>
            <a:pPr>
              <a:spcAft>
                <a:spcPts val="800"/>
              </a:spcAft>
            </a:pPr>
            <a:r>
              <a:rPr sz="1900" b="0">
                <a:solidFill>
                  <a:srgbClr val="0B1020"/>
                </a:solidFill>
                <a:latin typeface="Calibri"/>
              </a:rPr>
              <a:t>•  Click the data dictionary tab and find the entries for sale_date, usd_price_decimal, and status. Read the plain-language description of each aloud, so participants understand exactly what they are about to see.</a:t>
            </a:r>
          </a:p>
          <a:p>
            <a:pPr>
              <a:spcAft>
                <a:spcPts val="800"/>
              </a:spcAft>
            </a:pPr>
            <a:r>
              <a:rPr sz="1900" b="0">
                <a:solidFill>
                  <a:srgbClr val="0B1020"/>
                </a:solidFill>
                <a:latin typeface="Calibri"/>
              </a:rPr>
              <a:t>•  Return to the coverage browser or filter panel and narrow the dataset to that same brand, restricting to sold items only.</a:t>
            </a:r>
          </a:p>
          <a:p>
            <a:pPr>
              <a:spcAft>
                <a:spcPts val="800"/>
              </a:spcAft>
            </a:pPr>
            <a:r>
              <a:rPr sz="1900" b="0">
                <a:solidFill>
                  <a:srgbClr val="0B1020"/>
                </a:solidFill>
                <a:latin typeface="Calibri"/>
              </a:rPr>
              <a:t>•  Look at the resulting list of items: note the item title, the sale date, and the realized price in US dollars for a handful of entries.</a:t>
            </a:r>
          </a:p>
          <a:p>
            <a:pPr>
              <a:spcAft>
                <a:spcPts val="800"/>
              </a:spcAft>
            </a:pPr>
            <a:r>
              <a:rPr sz="1900" b="0">
                <a:solidFill>
                  <a:srgbClr val="0B1020"/>
                </a:solidFill>
                <a:latin typeface="Calibri"/>
              </a:rPr>
              <a:t>•  Open the pre-built charts tab and select a chart that shows realized price over time for the filtered brand.</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5: Library data literacy workshop   ·   4 / 8</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core query</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Run this in the sandbox SQL editor:</a:t>
            </a:r>
          </a:p>
          <a:p>
            <a:pPr lvl="1">
              <a:spcAft>
                <a:spcPts val="800"/>
              </a:spcAft>
            </a:pPr>
            <a:r>
              <a:rPr sz="1500" b="0">
                <a:solidFill>
                  <a:srgbClr val="455066"/>
                </a:solidFill>
                <a:latin typeface="Calibri"/>
              </a:rPr>
              <a:t>–  SELECT designer, item_title, sale_date, usd_price_decimal</a:t>
            </a:r>
          </a:p>
          <a:p>
            <a:pPr lvl="1">
              <a:spcAft>
                <a:spcPts val="800"/>
              </a:spcAft>
            </a:pPr>
            <a:r>
              <a:rPr sz="1500" b="0">
                <a:solidFill>
                  <a:srgbClr val="455066"/>
                </a:solidFill>
                <a:latin typeface="Calibri"/>
              </a:rPr>
              <a:t>–  FROM all_handbags_data</a:t>
            </a:r>
          </a:p>
          <a:p>
            <a:pPr lvl="1">
              <a:spcAft>
                <a:spcPts val="800"/>
              </a:spcAft>
            </a:pPr>
            <a:r>
              <a:rPr sz="1500" b="0">
                <a:solidFill>
                  <a:srgbClr val="455066"/>
                </a:solidFill>
                <a:latin typeface="Calibri"/>
              </a:rPr>
              <a:t>–  WHERE designer LIKE '%Hermès%'</a:t>
            </a:r>
          </a:p>
          <a:p>
            <a:pPr lvl="1">
              <a:spcAft>
                <a:spcPts val="800"/>
              </a:spcAft>
            </a:pPr>
            <a:r>
              <a:rPr sz="1500" b="0">
                <a:solidFill>
                  <a:srgbClr val="455066"/>
                </a:solidFill>
                <a:latin typeface="Calibri"/>
              </a:rPr>
              <a:t>–    AND status = 'sold'</a:t>
            </a:r>
          </a:p>
          <a:p>
            <a:pPr lvl="1">
              <a:spcAft>
                <a:spcPts val="800"/>
              </a:spcAft>
            </a:pPr>
            <a:r>
              <a:rPr sz="1500" b="0">
                <a:solidFill>
                  <a:srgbClr val="455066"/>
                </a:solidFill>
                <a:latin typeface="Calibri"/>
              </a:rPr>
              <a:t>–  ORDER BY sale_date DESC</a:t>
            </a:r>
          </a:p>
          <a:p>
            <a:pPr lvl="1">
              <a:spcAft>
                <a:spcPts val="800"/>
              </a:spcAft>
            </a:pPr>
            <a:r>
              <a:rPr sz="1500" b="0">
                <a:solidFill>
                  <a:srgbClr val="455066"/>
                </a:solidFill>
                <a:latin typeface="Calibri"/>
              </a:rPr>
              <a:t>–  LIMIT 25;</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5: Library data literacy workshop   ·   5 / 8</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DISCUSS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Questions for the room</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What surprised you about what this dataset actually contains, compared to what you expected before we opened it?</a:t>
            </a:r>
          </a:p>
          <a:p>
            <a:pPr>
              <a:spcAft>
                <a:spcPts val="800"/>
              </a:spcAft>
            </a:pPr>
            <a:r>
              <a:rPr sz="1900" b="0">
                <a:solidFill>
                  <a:srgbClr val="0B1020"/>
                </a:solidFill>
                <a:latin typeface="Calibri"/>
              </a:rPr>
              <a:t>•  Why does it matter whether a listed price was what an item actually sold for, versus what a seller merely asked for it?</a:t>
            </a:r>
          </a:p>
          <a:p>
            <a:pPr>
              <a:spcAft>
                <a:spcPts val="800"/>
              </a:spcAft>
            </a:pPr>
            <a:r>
              <a:rPr sz="1900" b="0">
                <a:solidFill>
                  <a:srgbClr val="0B1020"/>
                </a:solidFill>
                <a:latin typeface="Calibri"/>
              </a:rPr>
              <a:t>•  What questions would you want to ask about how this data was collected before trusting a conclusion drawn from it?</a:t>
            </a:r>
          </a:p>
          <a:p>
            <a:pPr>
              <a:spcAft>
                <a:spcPts val="800"/>
              </a:spcAft>
            </a:pPr>
            <a:r>
              <a:rPr sz="1900" b="0">
                <a:solidFill>
                  <a:srgbClr val="0B1020"/>
                </a:solidFill>
                <a:latin typeface="Calibri"/>
              </a:rPr>
              <a:t>•  If you saw a chart showing prices rising for a brand over the last few months, what would make you trust that trend, and what would make you doubt it?</a:t>
            </a:r>
          </a:p>
          <a:p>
            <a:pPr>
              <a:spcAft>
                <a:spcPts val="800"/>
              </a:spcAft>
            </a:pPr>
            <a:r>
              <a:rPr sz="1900" b="0">
                <a:solidFill>
                  <a:srgbClr val="0B1020"/>
                </a:solidFill>
                <a:latin typeface="Calibri"/>
              </a:rPr>
              <a:t>•  How is looking at real auction records different from reading a news article that summarizes a market trend?</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5: Library data literacy workshop   ·   6 / 8</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HOMEWORK</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This week's assignment</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This module does not carry a graded homework assignment, since it is designed for a general-audience library setting.</a:t>
            </a:r>
          </a:p>
          <a:p>
            <a:pPr>
              <a:spcAft>
                <a:spcPts val="800"/>
              </a:spcAft>
            </a:pPr>
            <a:r>
              <a:rPr sz="1900" b="0">
                <a:solidFill>
                  <a:srgbClr val="0B1020"/>
                </a:solidFill>
                <a:latin typeface="Calibri"/>
              </a:rPr>
              <a:t>•  Facilitators who want an optional take-home activity can ask participants to return to the sandbox on their own, pick a category they did not explore in the session (for example, fine art or wine and whisky if the session covered handbags), and bring one observation and one question about the data to a follow-up session or a brief written note left with library staff.</a:t>
            </a:r>
          </a:p>
          <a:p>
            <a:pPr>
              <a:spcAft>
                <a:spcPts val="800"/>
              </a:spcAft>
            </a:pPr>
            <a:r>
              <a:rPr sz="1900" b="0">
                <a:solidFill>
                  <a:srgbClr val="0B1020"/>
                </a:solidFill>
                <a:latin typeface="Calibri"/>
              </a:rPr>
              <a:t>•  There is no formal deliverable, and the activity is intended to reinforce independent, unsupervised comfort with the sandbox rather than to produce a graded product.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5: Library data literacy workshop   ·   7 / 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NEXT</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Wrapping up</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Restate the one-sentence takeaway before students leave.</a:t>
            </a:r>
          </a:p>
          <a:p>
            <a:pPr>
              <a:spcAft>
                <a:spcPts val="800"/>
              </a:spcAft>
            </a:pPr>
            <a:r>
              <a:rPr sz="1900" b="0">
                <a:solidFill>
                  <a:srgbClr val="0B1020"/>
                </a:solidFill>
                <a:latin typeface="Calibri"/>
              </a:rPr>
              <a:t>•  Point to the facilitator guide for discussion guidance and teaching notes.</a:t>
            </a:r>
          </a:p>
          <a:p>
            <a:pPr>
              <a:spcAft>
                <a:spcPts val="800"/>
              </a:spcAft>
            </a:pPr>
            <a:r>
              <a:rPr sz="1900" b="0">
                <a:solidFill>
                  <a:srgbClr val="0B1020"/>
                </a:solidFill>
                <a:latin typeface="Calibri"/>
              </a:rPr>
              <a:t>•  Questions or a class API key: info@altfndata.com</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5: Library data literacy workshop   ·   8 / 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