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02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2788920"/>
            <a:ext cx="12191695" cy="73152"/>
          </a:xfrm>
          <a:prstGeom prst="rect">
            <a:avLst/>
          </a:prstGeom>
          <a:solidFill>
            <a:srgbClr val="0049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822960" y="1097280"/>
            <a:ext cx="10515600" cy="457200"/>
          </a:xfrm>
          <a:prstGeom prst="rect">
            <a:avLst/>
          </a:prstGeom>
          <a:noFill/>
        </p:spPr>
        <p:txBody>
          <a:bodyPr wrap="square" anchor="t">
            <a:spAutoFit/>
          </a:bodyPr>
          <a:lstStyle/>
          <a:p>
            <a:r>
              <a:rPr sz="1400" b="1">
                <a:solidFill>
                  <a:srgbClr val="8EA2FF"/>
                </a:solidFill>
                <a:latin typeface="Calibri"/>
              </a:rPr>
              <a:t>ALT/FNDATA ACADEMY   ·   MODULE 6</a:t>
            </a:r>
          </a:p>
        </p:txBody>
      </p:sp>
      <p:sp>
        <p:nvSpPr>
          <p:cNvPr id="5" name="TextBox 4"/>
          <p:cNvSpPr txBox="1"/>
          <p:nvPr/>
        </p:nvSpPr>
        <p:spPr>
          <a:xfrm>
            <a:off x="822960" y="1600200"/>
            <a:ext cx="10515600" cy="1280160"/>
          </a:xfrm>
          <a:prstGeom prst="rect">
            <a:avLst/>
          </a:prstGeom>
          <a:noFill/>
        </p:spPr>
        <p:txBody>
          <a:bodyPr wrap="square" anchor="t">
            <a:spAutoFit/>
          </a:bodyPr>
          <a:lstStyle/>
          <a:p>
            <a:r>
              <a:rPr sz="4000" b="1">
                <a:solidFill>
                  <a:srgbClr val="FFFFFF"/>
                </a:solidFill>
                <a:latin typeface="Calibri"/>
              </a:rPr>
              <a:t>FinTech and data products</a:t>
            </a:r>
          </a:p>
        </p:txBody>
      </p:sp>
      <p:sp>
        <p:nvSpPr>
          <p:cNvPr id="6" name="TextBox 5"/>
          <p:cNvSpPr txBox="1"/>
          <p:nvPr/>
        </p:nvSpPr>
        <p:spPr>
          <a:xfrm>
            <a:off x="822960" y="3063240"/>
            <a:ext cx="9875520" cy="1737360"/>
          </a:xfrm>
          <a:prstGeom prst="rect">
            <a:avLst/>
          </a:prstGeom>
          <a:noFill/>
        </p:spPr>
        <p:txBody>
          <a:bodyPr wrap="square" anchor="t">
            <a:spAutoFit/>
          </a:bodyPr>
          <a:lstStyle/>
          <a:p>
            <a:r>
              <a:rPr sz="1600" b="0">
                <a:solidFill>
                  <a:srgbClr val="B9C0D4"/>
                </a:solidFill>
                <a:latin typeface="Calibri"/>
              </a:rPr>
              <a:t>This session treats ALT/FNDATA itself as the teaching case: how does a raw, messy, physical-world dataset such as auction and resale transaction records become a commercial data product with a schema, an access tier structure, and a REST API.</a:t>
            </a:r>
          </a:p>
        </p:txBody>
      </p:sp>
      <p:sp>
        <p:nvSpPr>
          <p:cNvPr id="7" name="TextBox 6"/>
          <p:cNvSpPr txBox="1"/>
          <p:nvPr/>
        </p:nvSpPr>
        <p:spPr>
          <a:xfrm>
            <a:off x="822960" y="6126480"/>
            <a:ext cx="10058400" cy="365760"/>
          </a:xfrm>
          <a:prstGeom prst="rect">
            <a:avLst/>
          </a:prstGeom>
          <a:noFill/>
        </p:spPr>
        <p:txBody>
          <a:bodyPr wrap="square" anchor="t">
            <a:spAutoFit/>
          </a:bodyPr>
          <a:lstStyle/>
          <a:p>
            <a:r>
              <a:rPr sz="1300" b="0">
                <a:solidFill>
                  <a:srgbClr val="8EA2FF"/>
                </a:solidFill>
                <a:latin typeface="Calibri"/>
              </a:rPr>
              <a:t>90 minutes  ·  sandbox.altfndata.com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28016"/>
          </a:xfrm>
          <a:prstGeom prst="rect">
            <a:avLst/>
          </a:prstGeom>
          <a:solidFill>
            <a:srgbClr val="0049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972800" cy="365760"/>
          </a:xfrm>
          <a:prstGeom prst="rect">
            <a:avLst/>
          </a:prstGeom>
          <a:noFill/>
        </p:spPr>
        <p:txBody>
          <a:bodyPr wrap="square" anchor="t">
            <a:spAutoFit/>
          </a:bodyPr>
          <a:lstStyle/>
          <a:p>
            <a:r>
              <a:rPr sz="1200" b="1">
                <a:solidFill>
                  <a:srgbClr val="0049FF"/>
                </a:solidFill>
                <a:latin typeface="Calibri"/>
              </a:rPr>
              <a:t>SESSION AT A GLANCE</a:t>
            </a:r>
          </a:p>
        </p:txBody>
      </p:sp>
      <p:sp>
        <p:nvSpPr>
          <p:cNvPr id="4" name="TextBox 3"/>
          <p:cNvSpPr txBox="1"/>
          <p:nvPr/>
        </p:nvSpPr>
        <p:spPr>
          <a:xfrm>
            <a:off x="640080" y="777240"/>
            <a:ext cx="10972800" cy="914400"/>
          </a:xfrm>
          <a:prstGeom prst="rect">
            <a:avLst/>
          </a:prstGeom>
          <a:noFill/>
        </p:spPr>
        <p:txBody>
          <a:bodyPr wrap="square" anchor="t">
            <a:spAutoFit/>
          </a:bodyPr>
          <a:lstStyle/>
          <a:p>
            <a:r>
              <a:rPr sz="2900" b="1">
                <a:solidFill>
                  <a:srgbClr val="0B1020"/>
                </a:solidFill>
                <a:latin typeface="Calibri"/>
              </a:rPr>
              <a:t>What today looks like</a:t>
            </a:r>
          </a:p>
        </p:txBody>
      </p:sp>
      <p:sp>
        <p:nvSpPr>
          <p:cNvPr id="5" name="TextBox 4"/>
          <p:cNvSpPr txBox="1"/>
          <p:nvPr/>
        </p:nvSpPr>
        <p:spPr>
          <a:xfrm>
            <a:off x="640080" y="1828800"/>
            <a:ext cx="10881360" cy="4389120"/>
          </a:xfrm>
          <a:prstGeom prst="rect">
            <a:avLst/>
          </a:prstGeom>
          <a:noFill/>
        </p:spPr>
        <p:txBody>
          <a:bodyPr wrap="square" anchor="t">
            <a:spAutoFit/>
          </a:bodyPr>
          <a:lstStyle/>
          <a:p>
            <a:pPr>
              <a:spcAft>
                <a:spcPts val="800"/>
              </a:spcAft>
            </a:pPr>
            <a:r>
              <a:rPr sz="1900" b="0">
                <a:solidFill>
                  <a:srgbClr val="0B1020"/>
                </a:solidFill>
                <a:latin typeface="Calibri"/>
              </a:rPr>
              <a:t>•  Length: 90 minutes. A 60 minute and a 110 minute variant are noted under Teaching notes.</a:t>
            </a:r>
          </a:p>
          <a:p>
            <a:pPr>
              <a:spcAft>
                <a:spcPts val="800"/>
              </a:spcAft>
            </a:pPr>
            <a:r>
              <a:rPr sz="1900" b="0">
                <a:solidFill>
                  <a:srgbClr val="0B1020"/>
                </a:solidFill>
                <a:latin typeface="Calibri"/>
              </a:rPr>
              <a:t>•  Level: MBA or graduate students in FinTech product design, data product management, or technology entrepreneurship. Pairs well with Module 4 in a course covering both the investment and product-design perspectives on the same dataset.</a:t>
            </a:r>
          </a:p>
          <a:p>
            <a:pPr>
              <a:spcAft>
                <a:spcPts val="800"/>
              </a:spcAft>
            </a:pPr>
            <a:r>
              <a:rPr sz="1900" b="0">
                <a:solidFill>
                  <a:srgbClr val="0B1020"/>
                </a:solidFill>
                <a:latin typeface="Calibri"/>
              </a:rPr>
              <a:t>•  Access: the no-code sandbox at sandbox.altfndata.com for the core session, plus the documentation site at docs.altfndata.com. The session is built around the product itself, so it also covers a code extension: an instructor class API key, requested from info@altfndata.com in advance, lets you demo a live production API request; the extension is optional and no coding background is required for the core session.</a:t>
            </a:r>
          </a:p>
          <a:p>
            <a:pPr>
              <a:spcAft>
                <a:spcPts val="800"/>
              </a:spcAft>
            </a:pPr>
            <a:r>
              <a:rPr sz="1900" b="0">
                <a:solidFill>
                  <a:srgbClr val="0B1020"/>
                </a:solidFill>
                <a:latin typeface="Calibri"/>
              </a:rPr>
              <a:t>•  Goal: students leave able to name the three access surfaces of a data product, explain the tradeoff behind self-serve versus manually issued access, read an API request and response shape, and sketch an access-tier design of their own.</a:t>
            </a:r>
          </a:p>
        </p:txBody>
      </p:sp>
      <p:sp>
        <p:nvSpPr>
          <p:cNvPr id="6" name="TextBox 5"/>
          <p:cNvSpPr txBox="1"/>
          <p:nvPr/>
        </p:nvSpPr>
        <p:spPr>
          <a:xfrm>
            <a:off x="640080" y="6419088"/>
            <a:ext cx="10972800" cy="320040"/>
          </a:xfrm>
          <a:prstGeom prst="rect">
            <a:avLst/>
          </a:prstGeom>
          <a:noFill/>
        </p:spPr>
        <p:txBody>
          <a:bodyPr wrap="square" anchor="t">
            <a:spAutoFit/>
          </a:bodyPr>
          <a:lstStyle/>
          <a:p>
            <a:r>
              <a:rPr sz="1000" b="0">
                <a:solidFill>
                  <a:srgbClr val="455066"/>
                </a:solidFill>
                <a:latin typeface="Calibri"/>
              </a:rPr>
              <a:t>ALT/FNDATA Academy   ·   Module 6: FinTech and data products   ·   1 / 8</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28016"/>
          </a:xfrm>
          <a:prstGeom prst="rect">
            <a:avLst/>
          </a:prstGeom>
          <a:solidFill>
            <a:srgbClr val="0049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972800" cy="365760"/>
          </a:xfrm>
          <a:prstGeom prst="rect">
            <a:avLst/>
          </a:prstGeom>
          <a:noFill/>
        </p:spPr>
        <p:txBody>
          <a:bodyPr wrap="square" anchor="t">
            <a:spAutoFit/>
          </a:bodyPr>
          <a:lstStyle/>
          <a:p>
            <a:r>
              <a:rPr sz="1200" b="1">
                <a:solidFill>
                  <a:srgbClr val="0049FF"/>
                </a:solidFill>
                <a:latin typeface="Calibri"/>
              </a:rPr>
              <a:t>OBJECTIVES</a:t>
            </a:r>
          </a:p>
        </p:txBody>
      </p:sp>
      <p:sp>
        <p:nvSpPr>
          <p:cNvPr id="4" name="TextBox 3"/>
          <p:cNvSpPr txBox="1"/>
          <p:nvPr/>
        </p:nvSpPr>
        <p:spPr>
          <a:xfrm>
            <a:off x="640080" y="777240"/>
            <a:ext cx="10972800" cy="914400"/>
          </a:xfrm>
          <a:prstGeom prst="rect">
            <a:avLst/>
          </a:prstGeom>
          <a:noFill/>
        </p:spPr>
        <p:txBody>
          <a:bodyPr wrap="square" anchor="t">
            <a:spAutoFit/>
          </a:bodyPr>
          <a:lstStyle/>
          <a:p>
            <a:r>
              <a:rPr sz="2900" b="1">
                <a:solidFill>
                  <a:srgbClr val="0B1020"/>
                </a:solidFill>
                <a:latin typeface="Calibri"/>
              </a:rPr>
              <a:t>By the end of class students can</a:t>
            </a:r>
          </a:p>
        </p:txBody>
      </p:sp>
      <p:sp>
        <p:nvSpPr>
          <p:cNvPr id="5" name="TextBox 4"/>
          <p:cNvSpPr txBox="1"/>
          <p:nvPr/>
        </p:nvSpPr>
        <p:spPr>
          <a:xfrm>
            <a:off x="640080" y="1828800"/>
            <a:ext cx="10881360" cy="4389120"/>
          </a:xfrm>
          <a:prstGeom prst="rect">
            <a:avLst/>
          </a:prstGeom>
          <a:noFill/>
        </p:spPr>
        <p:txBody>
          <a:bodyPr wrap="square" anchor="t">
            <a:spAutoFit/>
          </a:bodyPr>
          <a:lstStyle/>
          <a:p>
            <a:pPr>
              <a:spcAft>
                <a:spcPts val="800"/>
              </a:spcAft>
            </a:pPr>
            <a:r>
              <a:rPr sz="1900" b="0">
                <a:solidFill>
                  <a:srgbClr val="0B1020"/>
                </a:solidFill>
                <a:latin typeface="Calibri"/>
              </a:rPr>
              <a:t>•  Describe the three access surfaces of a data product (no-code sandbox, documentation and client library, production API) and the distinct customer need each one serves.</a:t>
            </a:r>
          </a:p>
          <a:p>
            <a:pPr>
              <a:spcAft>
                <a:spcPts val="800"/>
              </a:spcAft>
            </a:pPr>
            <a:r>
              <a:rPr sz="1900" b="0">
                <a:solidFill>
                  <a:srgbClr val="0B1020"/>
                </a:solidFill>
                <a:latin typeface="Calibri"/>
              </a:rPr>
              <a:t>•  Explain the tradeoffs between self-serve access and manually issued credentials, using API key provisioning as a concrete example.</a:t>
            </a:r>
          </a:p>
          <a:p>
            <a:pPr>
              <a:spcAft>
                <a:spcPts val="800"/>
              </a:spcAft>
            </a:pPr>
            <a:r>
              <a:rPr sz="1900" b="0">
                <a:solidFill>
                  <a:srgbClr val="0B1020"/>
                </a:solidFill>
                <a:latin typeface="Calibri"/>
              </a:rPr>
              <a:t>•  Read and interpret a REST API's request and response shape, including endpoint, headers, filters, and pagination.</a:t>
            </a:r>
          </a:p>
          <a:p>
            <a:pPr>
              <a:spcAft>
                <a:spcPts val="800"/>
              </a:spcAft>
            </a:pPr>
            <a:r>
              <a:rPr sz="1900" b="0">
                <a:solidFill>
                  <a:srgbClr val="0B1020"/>
                </a:solidFill>
                <a:latin typeface="Calibri"/>
              </a:rPr>
              <a:t>•  Identify what a data dictionary and coverage browser contribute to a data product's usability, separate from the raw data itself.</a:t>
            </a:r>
          </a:p>
          <a:p>
            <a:pPr>
              <a:spcAft>
                <a:spcPts val="800"/>
              </a:spcAft>
            </a:pPr>
            <a:r>
              <a:rPr sz="1900" b="0">
                <a:solidFill>
                  <a:srgbClr val="0B1020"/>
                </a:solidFill>
                <a:latin typeface="Calibri"/>
              </a:rPr>
              <a:t>•  Design a basic access-tier structure for a hypothetical data product, justifying which tier gets self-serve access and which requires manual approval.</a:t>
            </a:r>
          </a:p>
          <a:p>
            <a:pPr>
              <a:spcAft>
                <a:spcPts val="800"/>
              </a:spcAft>
            </a:pPr>
            <a:r>
              <a:rPr sz="1900" b="0">
                <a:solidFill>
                  <a:srgbClr val="0B1020"/>
                </a:solidFill>
                <a:latin typeface="Calibri"/>
              </a:rPr>
              <a:t>•  (Extension) Issue a working API request using the reusable Python client and interpret the response envelope.</a:t>
            </a:r>
          </a:p>
        </p:txBody>
      </p:sp>
      <p:sp>
        <p:nvSpPr>
          <p:cNvPr id="6" name="TextBox 5"/>
          <p:cNvSpPr txBox="1"/>
          <p:nvPr/>
        </p:nvSpPr>
        <p:spPr>
          <a:xfrm>
            <a:off x="640080" y="6419088"/>
            <a:ext cx="10972800" cy="320040"/>
          </a:xfrm>
          <a:prstGeom prst="rect">
            <a:avLst/>
          </a:prstGeom>
          <a:noFill/>
        </p:spPr>
        <p:txBody>
          <a:bodyPr wrap="square" anchor="t">
            <a:spAutoFit/>
          </a:bodyPr>
          <a:lstStyle/>
          <a:p>
            <a:r>
              <a:rPr sz="1000" b="0">
                <a:solidFill>
                  <a:srgbClr val="455066"/>
                </a:solidFill>
                <a:latin typeface="Calibri"/>
              </a:rPr>
              <a:t>ALT/FNDATA Academy   ·   Module 6: FinTech and data products   ·   2 / 8</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28016"/>
          </a:xfrm>
          <a:prstGeom prst="rect">
            <a:avLst/>
          </a:prstGeom>
          <a:solidFill>
            <a:srgbClr val="0049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972800" cy="365760"/>
          </a:xfrm>
          <a:prstGeom prst="rect">
            <a:avLst/>
          </a:prstGeom>
          <a:noFill/>
        </p:spPr>
        <p:txBody>
          <a:bodyPr wrap="square" anchor="t">
            <a:spAutoFit/>
          </a:bodyPr>
          <a:lstStyle/>
          <a:p>
            <a:r>
              <a:rPr sz="1200" b="1">
                <a:solidFill>
                  <a:srgbClr val="0049FF"/>
                </a:solidFill>
                <a:latin typeface="Calibri"/>
              </a:rPr>
              <a:t>AGENDA</a:t>
            </a:r>
          </a:p>
        </p:txBody>
      </p:sp>
      <p:sp>
        <p:nvSpPr>
          <p:cNvPr id="4" name="TextBox 3"/>
          <p:cNvSpPr txBox="1"/>
          <p:nvPr/>
        </p:nvSpPr>
        <p:spPr>
          <a:xfrm>
            <a:off x="640080" y="777240"/>
            <a:ext cx="10972800" cy="914400"/>
          </a:xfrm>
          <a:prstGeom prst="rect">
            <a:avLst/>
          </a:prstGeom>
          <a:noFill/>
        </p:spPr>
        <p:txBody>
          <a:bodyPr wrap="square" anchor="t">
            <a:spAutoFit/>
          </a:bodyPr>
          <a:lstStyle/>
          <a:p>
            <a:r>
              <a:rPr sz="2900" b="1">
                <a:solidFill>
                  <a:srgbClr val="0B1020"/>
                </a:solidFill>
                <a:latin typeface="Calibri"/>
              </a:rPr>
              <a:t>How the session runs</a:t>
            </a:r>
          </a:p>
        </p:txBody>
      </p:sp>
      <p:sp>
        <p:nvSpPr>
          <p:cNvPr id="5" name="TextBox 4"/>
          <p:cNvSpPr txBox="1"/>
          <p:nvPr/>
        </p:nvSpPr>
        <p:spPr>
          <a:xfrm>
            <a:off x="640080" y="1828800"/>
            <a:ext cx="10881360" cy="4389120"/>
          </a:xfrm>
          <a:prstGeom prst="rect">
            <a:avLst/>
          </a:prstGeom>
          <a:noFill/>
        </p:spPr>
        <p:txBody>
          <a:bodyPr wrap="square" anchor="t">
            <a:spAutoFit/>
          </a:bodyPr>
          <a:lstStyle/>
          <a:p>
            <a:pPr>
              <a:spcAft>
                <a:spcPts val="800"/>
              </a:spcAft>
            </a:pPr>
            <a:r>
              <a:rPr sz="1900" b="0">
                <a:solidFill>
                  <a:srgbClr val="0B1020"/>
                </a:solidFill>
                <a:latin typeface="Calibri"/>
              </a:rPr>
              <a:t>•  0 to 15 min: Introduce the three access surfaces (sandbox, documentation, production API) and why a data vendor maintains all three rather than just one.</a:t>
            </a:r>
          </a:p>
          <a:p>
            <a:pPr>
              <a:spcAft>
                <a:spcPts val="800"/>
              </a:spcAft>
            </a:pPr>
            <a:r>
              <a:rPr sz="1900" b="0">
                <a:solidFill>
                  <a:srgbClr val="0B1020"/>
                </a:solidFill>
                <a:latin typeface="Calibri"/>
              </a:rPr>
              <a:t>•  15 to 30 min: Guided demo, sandbox as the no-code, self-serve tier.</a:t>
            </a:r>
          </a:p>
          <a:p>
            <a:pPr>
              <a:spcAft>
                <a:spcPts val="800"/>
              </a:spcAft>
            </a:pPr>
            <a:r>
              <a:rPr sz="1900" b="0">
                <a:solidFill>
                  <a:srgbClr val="0B1020"/>
                </a:solidFill>
                <a:latin typeface="Calibri"/>
              </a:rPr>
              <a:t>•  30 to 45 min: Guided demo, documentation and client library as the on-ramp to programmatic access.</a:t>
            </a:r>
          </a:p>
          <a:p>
            <a:pPr>
              <a:spcAft>
                <a:spcPts val="800"/>
              </a:spcAft>
            </a:pPr>
            <a:r>
              <a:rPr sz="1900" b="0">
                <a:solidFill>
                  <a:srgbClr val="0B1020"/>
                </a:solidFill>
                <a:latin typeface="Calibri"/>
              </a:rPr>
              <a:t>•  45 to 60 min: Guided demo, production API request and response shape, including the optional live code extension.</a:t>
            </a:r>
          </a:p>
          <a:p>
            <a:pPr>
              <a:spcAft>
                <a:spcPts val="800"/>
              </a:spcAft>
            </a:pPr>
            <a:r>
              <a:rPr sz="1900" b="0">
                <a:solidFill>
                  <a:srgbClr val="0B1020"/>
                </a:solidFill>
                <a:latin typeface="Calibri"/>
              </a:rPr>
              <a:t>•  60 to 75 min: Small-group exercise, students design an access-tier structure for a hypothetical alternative data product.</a:t>
            </a:r>
          </a:p>
          <a:p>
            <a:pPr>
              <a:spcAft>
                <a:spcPts val="800"/>
              </a:spcAft>
            </a:pPr>
            <a:r>
              <a:rPr sz="1900" b="0">
                <a:solidFill>
                  <a:srgbClr val="0B1020"/>
                </a:solidFill>
                <a:latin typeface="Calibri"/>
              </a:rPr>
              <a:t>•  75 to 88 min: Group share-out of access-tier designs.</a:t>
            </a:r>
          </a:p>
          <a:p>
            <a:pPr>
              <a:spcAft>
                <a:spcPts val="800"/>
              </a:spcAft>
            </a:pPr>
            <a:r>
              <a:rPr sz="1900" b="0">
                <a:solidFill>
                  <a:srgbClr val="0B1020"/>
                </a:solidFill>
                <a:latin typeface="Calibri"/>
              </a:rPr>
              <a:t>•  88 to 90 min: Wrap-up and homework assignment.</a:t>
            </a:r>
          </a:p>
        </p:txBody>
      </p:sp>
      <p:sp>
        <p:nvSpPr>
          <p:cNvPr id="6" name="TextBox 5"/>
          <p:cNvSpPr txBox="1"/>
          <p:nvPr/>
        </p:nvSpPr>
        <p:spPr>
          <a:xfrm>
            <a:off x="640080" y="6419088"/>
            <a:ext cx="10972800" cy="320040"/>
          </a:xfrm>
          <a:prstGeom prst="rect">
            <a:avLst/>
          </a:prstGeom>
          <a:noFill/>
        </p:spPr>
        <p:txBody>
          <a:bodyPr wrap="square" anchor="t">
            <a:spAutoFit/>
          </a:bodyPr>
          <a:lstStyle/>
          <a:p>
            <a:r>
              <a:rPr sz="1000" b="0">
                <a:solidFill>
                  <a:srgbClr val="455066"/>
                </a:solidFill>
                <a:latin typeface="Calibri"/>
              </a:rPr>
              <a:t>ALT/FNDATA Academy   ·   Module 6: FinTech and data products   ·   3 / 8</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28016"/>
          </a:xfrm>
          <a:prstGeom prst="rect">
            <a:avLst/>
          </a:prstGeom>
          <a:solidFill>
            <a:srgbClr val="0049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972800" cy="365760"/>
          </a:xfrm>
          <a:prstGeom prst="rect">
            <a:avLst/>
          </a:prstGeom>
          <a:noFill/>
        </p:spPr>
        <p:txBody>
          <a:bodyPr wrap="square" anchor="t">
            <a:spAutoFit/>
          </a:bodyPr>
          <a:lstStyle/>
          <a:p>
            <a:r>
              <a:rPr sz="1200" b="1">
                <a:solidFill>
                  <a:srgbClr val="0049FF"/>
                </a:solidFill>
                <a:latin typeface="Calibri"/>
              </a:rPr>
              <a:t>LIVE DEMO</a:t>
            </a:r>
          </a:p>
        </p:txBody>
      </p:sp>
      <p:sp>
        <p:nvSpPr>
          <p:cNvPr id="4" name="TextBox 3"/>
          <p:cNvSpPr txBox="1"/>
          <p:nvPr/>
        </p:nvSpPr>
        <p:spPr>
          <a:xfrm>
            <a:off x="640080" y="777240"/>
            <a:ext cx="10972800" cy="914400"/>
          </a:xfrm>
          <a:prstGeom prst="rect">
            <a:avLst/>
          </a:prstGeom>
          <a:noFill/>
        </p:spPr>
        <p:txBody>
          <a:bodyPr wrap="square" anchor="t">
            <a:spAutoFit/>
          </a:bodyPr>
          <a:lstStyle/>
          <a:p>
            <a:r>
              <a:rPr sz="2900" b="1">
                <a:solidFill>
                  <a:srgbClr val="0B1020"/>
                </a:solidFill>
                <a:latin typeface="Calibri"/>
              </a:rPr>
              <a:t>The in-class walkthrough</a:t>
            </a:r>
          </a:p>
        </p:txBody>
      </p:sp>
      <p:sp>
        <p:nvSpPr>
          <p:cNvPr id="5" name="TextBox 4"/>
          <p:cNvSpPr txBox="1"/>
          <p:nvPr/>
        </p:nvSpPr>
        <p:spPr>
          <a:xfrm>
            <a:off x="640080" y="1828800"/>
            <a:ext cx="10881360" cy="4389120"/>
          </a:xfrm>
          <a:prstGeom prst="rect">
            <a:avLst/>
          </a:prstGeom>
          <a:noFill/>
        </p:spPr>
        <p:txBody>
          <a:bodyPr wrap="square" anchor="t">
            <a:spAutoFit/>
          </a:bodyPr>
          <a:lstStyle/>
          <a:p>
            <a:pPr>
              <a:spcAft>
                <a:spcPts val="800"/>
              </a:spcAft>
            </a:pPr>
            <a:r>
              <a:rPr sz="1900" b="0">
                <a:solidFill>
                  <a:srgbClr val="0B1020"/>
                </a:solidFill>
                <a:latin typeface="Calibri"/>
              </a:rPr>
              <a:t>•  Open sandbox.altfndata.com and register with a work or school email. Point out to students that approval is automatic, which is a deliberate product decision to remove friction for the self-serve tier.</a:t>
            </a:r>
          </a:p>
          <a:p>
            <a:pPr>
              <a:spcAft>
                <a:spcPts val="800"/>
              </a:spcAft>
            </a:pPr>
            <a:r>
              <a:rPr sz="1900" b="0">
                <a:solidFill>
                  <a:srgbClr val="0B1020"/>
                </a:solidFill>
                <a:latin typeface="Calibri"/>
              </a:rPr>
              <a:t>•  Walk through the SQL editor, coverage browser, data dictionary, and schema tabs. Ask students which of these components exist purely to make the raw data usable, as opposed to storing new information.</a:t>
            </a:r>
          </a:p>
          <a:p>
            <a:pPr>
              <a:spcAft>
                <a:spcPts val="800"/>
              </a:spcAft>
            </a:pPr>
            <a:r>
              <a:rPr sz="1900" b="0">
                <a:solidFill>
                  <a:srgbClr val="0B1020"/>
                </a:solidFill>
                <a:latin typeface="Calibri"/>
              </a:rPr>
              <a:t>•  Run a simple query against the fine art data table to show the sandbox functioning end to end, using the query in the "Datasets and queries used" section below.</a:t>
            </a:r>
          </a:p>
          <a:p>
            <a:pPr>
              <a:spcAft>
                <a:spcPts val="800"/>
              </a:spcAft>
            </a:pPr>
            <a:r>
              <a:rPr sz="1900" b="0">
                <a:solidFill>
                  <a:srgbClr val="0B1020"/>
                </a:solidFill>
                <a:latin typeface="Calibri"/>
              </a:rPr>
              <a:t>•  Switch tabs to docs.altfndata.com and show the quickstart page, the task-based tutorials, and the Evaluation Guide at use-cases.html. Ask students who they think each of these pages is written for.</a:t>
            </a:r>
          </a:p>
          <a:p>
            <a:pPr>
              <a:spcAft>
                <a:spcPts val="800"/>
              </a:spcAft>
            </a:pPr>
            <a:r>
              <a:rPr sz="1900" b="0">
                <a:solidFill>
                  <a:srgbClr val="0B1020"/>
                </a:solidFill>
                <a:latin typeface="Calibri"/>
              </a:rPr>
              <a:t>•  Show the downloadable Python client (altfndata_client.py) and the runnable tutorials notebook without running any code yet, describing what each file contains.</a:t>
            </a:r>
          </a:p>
          <a:p>
            <a:pPr>
              <a:spcAft>
                <a:spcPts val="800"/>
              </a:spcAft>
            </a:pPr>
            <a:r>
              <a:rPr sz="1900" b="0">
                <a:solidFill>
                  <a:srgbClr val="0B1020"/>
                </a:solidFill>
                <a:latin typeface="Calibri"/>
              </a:rPr>
              <a:t>•  Explain the manual API key issuance process: keys are requested from the ALT/FNDATA team, not self-served, and discuss as a class why a vendor might gate the production API tier behind manual approval while leaving the sandbox open.</a:t>
            </a:r>
          </a:p>
        </p:txBody>
      </p:sp>
      <p:sp>
        <p:nvSpPr>
          <p:cNvPr id="6" name="TextBox 5"/>
          <p:cNvSpPr txBox="1"/>
          <p:nvPr/>
        </p:nvSpPr>
        <p:spPr>
          <a:xfrm>
            <a:off x="640080" y="6419088"/>
            <a:ext cx="10972800" cy="320040"/>
          </a:xfrm>
          <a:prstGeom prst="rect">
            <a:avLst/>
          </a:prstGeom>
          <a:noFill/>
        </p:spPr>
        <p:txBody>
          <a:bodyPr wrap="square" anchor="t">
            <a:spAutoFit/>
          </a:bodyPr>
          <a:lstStyle/>
          <a:p>
            <a:r>
              <a:rPr sz="1000" b="0">
                <a:solidFill>
                  <a:srgbClr val="455066"/>
                </a:solidFill>
                <a:latin typeface="Calibri"/>
              </a:rPr>
              <a:t>ALT/FNDATA Academy   ·   Module 6: FinTech and data products   ·   4 / 8</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28016"/>
          </a:xfrm>
          <a:prstGeom prst="rect">
            <a:avLst/>
          </a:prstGeom>
          <a:solidFill>
            <a:srgbClr val="0049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972800" cy="365760"/>
          </a:xfrm>
          <a:prstGeom prst="rect">
            <a:avLst/>
          </a:prstGeom>
          <a:noFill/>
        </p:spPr>
        <p:txBody>
          <a:bodyPr wrap="square" anchor="t">
            <a:spAutoFit/>
          </a:bodyPr>
          <a:lstStyle/>
          <a:p>
            <a:r>
              <a:rPr sz="1200" b="1">
                <a:solidFill>
                  <a:srgbClr val="0049FF"/>
                </a:solidFill>
                <a:latin typeface="Calibri"/>
              </a:rPr>
              <a:t>LIVE DEMO</a:t>
            </a:r>
          </a:p>
        </p:txBody>
      </p:sp>
      <p:sp>
        <p:nvSpPr>
          <p:cNvPr id="4" name="TextBox 3"/>
          <p:cNvSpPr txBox="1"/>
          <p:nvPr/>
        </p:nvSpPr>
        <p:spPr>
          <a:xfrm>
            <a:off x="640080" y="777240"/>
            <a:ext cx="10972800" cy="914400"/>
          </a:xfrm>
          <a:prstGeom prst="rect">
            <a:avLst/>
          </a:prstGeom>
          <a:noFill/>
        </p:spPr>
        <p:txBody>
          <a:bodyPr wrap="square" anchor="t">
            <a:spAutoFit/>
          </a:bodyPr>
          <a:lstStyle/>
          <a:p>
            <a:r>
              <a:rPr sz="2900" b="1">
                <a:solidFill>
                  <a:srgbClr val="0B1020"/>
                </a:solidFill>
                <a:latin typeface="Calibri"/>
              </a:rPr>
              <a:t>The core query</a:t>
            </a:r>
          </a:p>
        </p:txBody>
      </p:sp>
      <p:sp>
        <p:nvSpPr>
          <p:cNvPr id="5" name="TextBox 4"/>
          <p:cNvSpPr txBox="1"/>
          <p:nvPr/>
        </p:nvSpPr>
        <p:spPr>
          <a:xfrm>
            <a:off x="640080" y="1828800"/>
            <a:ext cx="10881360" cy="4389120"/>
          </a:xfrm>
          <a:prstGeom prst="rect">
            <a:avLst/>
          </a:prstGeom>
          <a:noFill/>
        </p:spPr>
        <p:txBody>
          <a:bodyPr wrap="square" anchor="t">
            <a:spAutoFit/>
          </a:bodyPr>
          <a:lstStyle/>
          <a:p>
            <a:pPr>
              <a:spcAft>
                <a:spcPts val="800"/>
              </a:spcAft>
            </a:pPr>
            <a:r>
              <a:rPr sz="1900" b="0">
                <a:solidFill>
                  <a:srgbClr val="0B1020"/>
                </a:solidFill>
                <a:latin typeface="Calibri"/>
              </a:rPr>
              <a:t>•  Run this in the sandbox SQL editor:</a:t>
            </a:r>
          </a:p>
          <a:p>
            <a:pPr lvl="1">
              <a:spcAft>
                <a:spcPts val="800"/>
              </a:spcAft>
            </a:pPr>
            <a:r>
              <a:rPr sz="1500" b="0">
                <a:solidFill>
                  <a:srgbClr val="455066"/>
                </a:solidFill>
                <a:latin typeface="Calibri"/>
              </a:rPr>
              <a:t>–  SELECT item_title, sale_date, usd_price_decimal, vendor</a:t>
            </a:r>
          </a:p>
          <a:p>
            <a:pPr lvl="1">
              <a:spcAft>
                <a:spcPts val="800"/>
              </a:spcAft>
            </a:pPr>
            <a:r>
              <a:rPr sz="1500" b="0">
                <a:solidFill>
                  <a:srgbClr val="455066"/>
                </a:solidFill>
                <a:latin typeface="Calibri"/>
              </a:rPr>
              <a:t>–  FROM all_fine_art_data</a:t>
            </a:r>
          </a:p>
          <a:p>
            <a:pPr lvl="1">
              <a:spcAft>
                <a:spcPts val="800"/>
              </a:spcAft>
            </a:pPr>
            <a:r>
              <a:rPr sz="1500" b="0">
                <a:solidFill>
                  <a:srgbClr val="455066"/>
                </a:solidFill>
                <a:latin typeface="Calibri"/>
              </a:rPr>
              <a:t>–  WHERE status = 'sold'</a:t>
            </a:r>
          </a:p>
          <a:p>
            <a:pPr lvl="1">
              <a:spcAft>
                <a:spcPts val="800"/>
              </a:spcAft>
            </a:pPr>
            <a:r>
              <a:rPr sz="1500" b="0">
                <a:solidFill>
                  <a:srgbClr val="455066"/>
                </a:solidFill>
                <a:latin typeface="Calibri"/>
              </a:rPr>
              <a:t>–  ORDER BY sale_date DESC</a:t>
            </a:r>
          </a:p>
          <a:p>
            <a:pPr lvl="1">
              <a:spcAft>
                <a:spcPts val="800"/>
              </a:spcAft>
            </a:pPr>
            <a:r>
              <a:rPr sz="1500" b="0">
                <a:solidFill>
                  <a:srgbClr val="455066"/>
                </a:solidFill>
                <a:latin typeface="Calibri"/>
              </a:rPr>
              <a:t>–  LIMIT 25;</a:t>
            </a:r>
          </a:p>
        </p:txBody>
      </p:sp>
      <p:sp>
        <p:nvSpPr>
          <p:cNvPr id="6" name="TextBox 5"/>
          <p:cNvSpPr txBox="1"/>
          <p:nvPr/>
        </p:nvSpPr>
        <p:spPr>
          <a:xfrm>
            <a:off x="640080" y="6419088"/>
            <a:ext cx="10972800" cy="320040"/>
          </a:xfrm>
          <a:prstGeom prst="rect">
            <a:avLst/>
          </a:prstGeom>
          <a:noFill/>
        </p:spPr>
        <p:txBody>
          <a:bodyPr wrap="square" anchor="t">
            <a:spAutoFit/>
          </a:bodyPr>
          <a:lstStyle/>
          <a:p>
            <a:r>
              <a:rPr sz="1000" b="0">
                <a:solidFill>
                  <a:srgbClr val="455066"/>
                </a:solidFill>
                <a:latin typeface="Calibri"/>
              </a:rPr>
              <a:t>ALT/FNDATA Academy   ·   Module 6: FinTech and data products   ·   5 / 8</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28016"/>
          </a:xfrm>
          <a:prstGeom prst="rect">
            <a:avLst/>
          </a:prstGeom>
          <a:solidFill>
            <a:srgbClr val="0049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972800" cy="365760"/>
          </a:xfrm>
          <a:prstGeom prst="rect">
            <a:avLst/>
          </a:prstGeom>
          <a:noFill/>
        </p:spPr>
        <p:txBody>
          <a:bodyPr wrap="square" anchor="t">
            <a:spAutoFit/>
          </a:bodyPr>
          <a:lstStyle/>
          <a:p>
            <a:r>
              <a:rPr sz="1200" b="1">
                <a:solidFill>
                  <a:srgbClr val="0049FF"/>
                </a:solidFill>
                <a:latin typeface="Calibri"/>
              </a:rPr>
              <a:t>DISCUSS</a:t>
            </a:r>
          </a:p>
        </p:txBody>
      </p:sp>
      <p:sp>
        <p:nvSpPr>
          <p:cNvPr id="4" name="TextBox 3"/>
          <p:cNvSpPr txBox="1"/>
          <p:nvPr/>
        </p:nvSpPr>
        <p:spPr>
          <a:xfrm>
            <a:off x="640080" y="777240"/>
            <a:ext cx="10972800" cy="914400"/>
          </a:xfrm>
          <a:prstGeom prst="rect">
            <a:avLst/>
          </a:prstGeom>
          <a:noFill/>
        </p:spPr>
        <p:txBody>
          <a:bodyPr wrap="square" anchor="t">
            <a:spAutoFit/>
          </a:bodyPr>
          <a:lstStyle/>
          <a:p>
            <a:r>
              <a:rPr sz="2900" b="1">
                <a:solidFill>
                  <a:srgbClr val="0B1020"/>
                </a:solidFill>
                <a:latin typeface="Calibri"/>
              </a:rPr>
              <a:t>Questions for the room</a:t>
            </a:r>
          </a:p>
        </p:txBody>
      </p:sp>
      <p:sp>
        <p:nvSpPr>
          <p:cNvPr id="5" name="TextBox 4"/>
          <p:cNvSpPr txBox="1"/>
          <p:nvPr/>
        </p:nvSpPr>
        <p:spPr>
          <a:xfrm>
            <a:off x="640080" y="1828800"/>
            <a:ext cx="10881360" cy="4389120"/>
          </a:xfrm>
          <a:prstGeom prst="rect">
            <a:avLst/>
          </a:prstGeom>
          <a:noFill/>
        </p:spPr>
        <p:txBody>
          <a:bodyPr wrap="square" anchor="t">
            <a:spAutoFit/>
          </a:bodyPr>
          <a:lstStyle/>
          <a:p>
            <a:pPr>
              <a:spcAft>
                <a:spcPts val="800"/>
              </a:spcAft>
            </a:pPr>
            <a:r>
              <a:rPr sz="1900" b="0">
                <a:solidFill>
                  <a:srgbClr val="0B1020"/>
                </a:solidFill>
                <a:latin typeface="Calibri"/>
              </a:rPr>
              <a:t>•  Why might a data vendor make the sandbox self-serve and auto-approved while keeping the production API behind manual key issuance?</a:t>
            </a:r>
          </a:p>
          <a:p>
            <a:pPr>
              <a:spcAft>
                <a:spcPts val="800"/>
              </a:spcAft>
            </a:pPr>
            <a:r>
              <a:rPr sz="1900" b="0">
                <a:solidFill>
                  <a:srgbClr val="0B1020"/>
                </a:solidFill>
                <a:latin typeface="Calibri"/>
              </a:rPr>
              <a:t>•  What does the response envelope's separation of result_count (this page) from the actual total tell you about the design tradeoffs behind pagination?</a:t>
            </a:r>
          </a:p>
          <a:p>
            <a:pPr>
              <a:spcAft>
                <a:spcPts val="800"/>
              </a:spcAft>
            </a:pPr>
            <a:r>
              <a:rPr sz="1900" b="0">
                <a:solidFill>
                  <a:srgbClr val="0B1020"/>
                </a:solidFill>
                <a:latin typeface="Calibri"/>
              </a:rPr>
              <a:t>•  What is the purpose of a data dictionary and a coverage browser in a data product, separate from the underlying data tables themselves?</a:t>
            </a:r>
          </a:p>
          <a:p>
            <a:pPr>
              <a:spcAft>
                <a:spcPts val="800"/>
              </a:spcAft>
            </a:pPr>
            <a:r>
              <a:rPr sz="1900" b="0">
                <a:solidFill>
                  <a:srgbClr val="0B1020"/>
                </a:solidFill>
                <a:latin typeface="Calibri"/>
              </a:rPr>
              <a:t>•  If you were designing pricing tiers for this product, what would distinguish a tier meant for an individual analyst from a tier meant for an institutional desk running automated queries?</a:t>
            </a:r>
          </a:p>
          <a:p>
            <a:pPr>
              <a:spcAft>
                <a:spcPts val="800"/>
              </a:spcAft>
            </a:pPr>
            <a:r>
              <a:rPr sz="1900" b="0">
                <a:solidFill>
                  <a:srgbClr val="0B1020"/>
                </a:solidFill>
                <a:latin typeface="Calibri"/>
              </a:rPr>
              <a:t>•  What risks does a vendor take on by offering a no-code sandbox with real production data, rather than a sample or synthetic dataset?</a:t>
            </a:r>
          </a:p>
        </p:txBody>
      </p:sp>
      <p:sp>
        <p:nvSpPr>
          <p:cNvPr id="6" name="TextBox 5"/>
          <p:cNvSpPr txBox="1"/>
          <p:nvPr/>
        </p:nvSpPr>
        <p:spPr>
          <a:xfrm>
            <a:off x="640080" y="6419088"/>
            <a:ext cx="10972800" cy="320040"/>
          </a:xfrm>
          <a:prstGeom prst="rect">
            <a:avLst/>
          </a:prstGeom>
          <a:noFill/>
        </p:spPr>
        <p:txBody>
          <a:bodyPr wrap="square" anchor="t">
            <a:spAutoFit/>
          </a:bodyPr>
          <a:lstStyle/>
          <a:p>
            <a:r>
              <a:rPr sz="1000" b="0">
                <a:solidFill>
                  <a:srgbClr val="455066"/>
                </a:solidFill>
                <a:latin typeface="Calibri"/>
              </a:rPr>
              <a:t>ALT/FNDATA Academy   ·   Module 6: FinTech and data products   ·   6 / 8</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28016"/>
          </a:xfrm>
          <a:prstGeom prst="rect">
            <a:avLst/>
          </a:prstGeom>
          <a:solidFill>
            <a:srgbClr val="0049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972800" cy="365760"/>
          </a:xfrm>
          <a:prstGeom prst="rect">
            <a:avLst/>
          </a:prstGeom>
          <a:noFill/>
        </p:spPr>
        <p:txBody>
          <a:bodyPr wrap="square" anchor="t">
            <a:spAutoFit/>
          </a:bodyPr>
          <a:lstStyle/>
          <a:p>
            <a:r>
              <a:rPr sz="1200" b="1">
                <a:solidFill>
                  <a:srgbClr val="0049FF"/>
                </a:solidFill>
                <a:latin typeface="Calibri"/>
              </a:rPr>
              <a:t>HOMEWORK</a:t>
            </a:r>
          </a:p>
        </p:txBody>
      </p:sp>
      <p:sp>
        <p:nvSpPr>
          <p:cNvPr id="4" name="TextBox 3"/>
          <p:cNvSpPr txBox="1"/>
          <p:nvPr/>
        </p:nvSpPr>
        <p:spPr>
          <a:xfrm>
            <a:off x="640080" y="777240"/>
            <a:ext cx="10972800" cy="914400"/>
          </a:xfrm>
          <a:prstGeom prst="rect">
            <a:avLst/>
          </a:prstGeom>
          <a:noFill/>
        </p:spPr>
        <p:txBody>
          <a:bodyPr wrap="square" anchor="t">
            <a:spAutoFit/>
          </a:bodyPr>
          <a:lstStyle/>
          <a:p>
            <a:r>
              <a:rPr sz="2900" b="1">
                <a:solidFill>
                  <a:srgbClr val="0B1020"/>
                </a:solidFill>
                <a:latin typeface="Calibri"/>
              </a:rPr>
              <a:t>This week's assignment</a:t>
            </a:r>
          </a:p>
        </p:txBody>
      </p:sp>
      <p:sp>
        <p:nvSpPr>
          <p:cNvPr id="5" name="TextBox 4"/>
          <p:cNvSpPr txBox="1"/>
          <p:nvPr/>
        </p:nvSpPr>
        <p:spPr>
          <a:xfrm>
            <a:off x="640080" y="1828800"/>
            <a:ext cx="10881360" cy="4389120"/>
          </a:xfrm>
          <a:prstGeom prst="rect">
            <a:avLst/>
          </a:prstGeom>
          <a:noFill/>
        </p:spPr>
        <p:txBody>
          <a:bodyPr wrap="square" anchor="t">
            <a:spAutoFit/>
          </a:bodyPr>
          <a:lstStyle/>
          <a:p>
            <a:pPr>
              <a:spcAft>
                <a:spcPts val="800"/>
              </a:spcAft>
            </a:pPr>
            <a:r>
              <a:rPr sz="1900" b="0">
                <a:solidFill>
                  <a:srgbClr val="0B1020"/>
                </a:solidFill>
                <a:latin typeface="Calibri"/>
              </a:rPr>
              <a:t>•  Each student or student pair designs a one-page access-tier proposal for a hypothetical alternative data product of their choosing (it does not need to relate to luxury goods or ALT/FNDATA).</a:t>
            </a:r>
          </a:p>
          <a:p>
            <a:pPr>
              <a:spcAft>
                <a:spcPts val="800"/>
              </a:spcAft>
            </a:pPr>
            <a:r>
              <a:rPr sz="1900" b="0">
                <a:solidFill>
                  <a:srgbClr val="0B1020"/>
                </a:solidFill>
                <a:latin typeface="Calibri"/>
              </a:rPr>
              <a:t>•  The proposal must define at least three access tiers, specify for each tier whether access is self-serve or manually approved and why, sketch the shape of one example API request and response for the top tier, and identify one risk of the proposed design, drawing an explicit comparison to at least one specific design choice observed in ALT/FNDATA's sandbox, documentation, or API during the session (for example, the choice to auto-approve the sandbox but manually issue production API keys).</a:t>
            </a:r>
          </a:p>
          <a:p>
            <a:pPr>
              <a:spcAft>
                <a:spcPts val="800"/>
              </a:spcAft>
            </a:pPr>
            <a:r>
              <a:rPr sz="1900" b="0">
                <a:solidFill>
                  <a:srgbClr val="0B1020"/>
                </a:solidFill>
                <a:latin typeface="Calibri"/>
              </a:rPr>
              <a:t>•  Deliverable:</a:t>
            </a:r>
          </a:p>
          <a:p>
            <a:pPr>
              <a:spcAft>
                <a:spcPts val="800"/>
              </a:spcAft>
            </a:pPr>
            <a:r>
              <a:rPr sz="1900" b="0">
                <a:solidFill>
                  <a:srgbClr val="0B1020"/>
                </a:solidFill>
                <a:latin typeface="Calibri"/>
              </a:rPr>
              <a:t>•  a one-page written proposal plus a simple diagram of the three tiers, submitted as a single PDF.</a:t>
            </a:r>
          </a:p>
          <a:p>
            <a:pPr>
              <a:spcAft>
                <a:spcPts val="800"/>
              </a:spcAft>
            </a:pPr>
            <a:r>
              <a:rPr sz="1900" b="0">
                <a:solidFill>
                  <a:srgbClr val="0B1020"/>
                </a:solidFill>
                <a:latin typeface="Calibri"/>
              </a:rPr>
              <a:t>•  Grading criteria:</a:t>
            </a:r>
          </a:p>
        </p:txBody>
      </p:sp>
      <p:sp>
        <p:nvSpPr>
          <p:cNvPr id="6" name="TextBox 5"/>
          <p:cNvSpPr txBox="1"/>
          <p:nvPr/>
        </p:nvSpPr>
        <p:spPr>
          <a:xfrm>
            <a:off x="640080" y="6419088"/>
            <a:ext cx="10972800" cy="320040"/>
          </a:xfrm>
          <a:prstGeom prst="rect">
            <a:avLst/>
          </a:prstGeom>
          <a:noFill/>
        </p:spPr>
        <p:txBody>
          <a:bodyPr wrap="square" anchor="t">
            <a:spAutoFit/>
          </a:bodyPr>
          <a:lstStyle/>
          <a:p>
            <a:r>
              <a:rPr sz="1000" b="0">
                <a:solidFill>
                  <a:srgbClr val="455066"/>
                </a:solidFill>
                <a:latin typeface="Calibri"/>
              </a:rPr>
              <a:t>ALT/FNDATA Academy   ·   Module 6: FinTech and data products   ·   7 / 8</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28016"/>
          </a:xfrm>
          <a:prstGeom prst="rect">
            <a:avLst/>
          </a:prstGeom>
          <a:solidFill>
            <a:srgbClr val="0049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972800" cy="365760"/>
          </a:xfrm>
          <a:prstGeom prst="rect">
            <a:avLst/>
          </a:prstGeom>
          <a:noFill/>
        </p:spPr>
        <p:txBody>
          <a:bodyPr wrap="square" anchor="t">
            <a:spAutoFit/>
          </a:bodyPr>
          <a:lstStyle/>
          <a:p>
            <a:r>
              <a:rPr sz="1200" b="1">
                <a:solidFill>
                  <a:srgbClr val="0049FF"/>
                </a:solidFill>
                <a:latin typeface="Calibri"/>
              </a:rPr>
              <a:t>NEXT</a:t>
            </a:r>
          </a:p>
        </p:txBody>
      </p:sp>
      <p:sp>
        <p:nvSpPr>
          <p:cNvPr id="4" name="TextBox 3"/>
          <p:cNvSpPr txBox="1"/>
          <p:nvPr/>
        </p:nvSpPr>
        <p:spPr>
          <a:xfrm>
            <a:off x="640080" y="777240"/>
            <a:ext cx="10972800" cy="914400"/>
          </a:xfrm>
          <a:prstGeom prst="rect">
            <a:avLst/>
          </a:prstGeom>
          <a:noFill/>
        </p:spPr>
        <p:txBody>
          <a:bodyPr wrap="square" anchor="t">
            <a:spAutoFit/>
          </a:bodyPr>
          <a:lstStyle/>
          <a:p>
            <a:r>
              <a:rPr sz="2900" b="1">
                <a:solidFill>
                  <a:srgbClr val="0B1020"/>
                </a:solidFill>
                <a:latin typeface="Calibri"/>
              </a:rPr>
              <a:t>Wrapping up</a:t>
            </a:r>
          </a:p>
        </p:txBody>
      </p:sp>
      <p:sp>
        <p:nvSpPr>
          <p:cNvPr id="5" name="TextBox 4"/>
          <p:cNvSpPr txBox="1"/>
          <p:nvPr/>
        </p:nvSpPr>
        <p:spPr>
          <a:xfrm>
            <a:off x="640080" y="1828800"/>
            <a:ext cx="10881360" cy="4389120"/>
          </a:xfrm>
          <a:prstGeom prst="rect">
            <a:avLst/>
          </a:prstGeom>
          <a:noFill/>
        </p:spPr>
        <p:txBody>
          <a:bodyPr wrap="square" anchor="t">
            <a:spAutoFit/>
          </a:bodyPr>
          <a:lstStyle/>
          <a:p>
            <a:pPr>
              <a:spcAft>
                <a:spcPts val="800"/>
              </a:spcAft>
            </a:pPr>
            <a:r>
              <a:rPr sz="1900" b="0">
                <a:solidFill>
                  <a:srgbClr val="0B1020"/>
                </a:solidFill>
                <a:latin typeface="Calibri"/>
              </a:rPr>
              <a:t>•  Restate the one-sentence takeaway before students leave.</a:t>
            </a:r>
          </a:p>
          <a:p>
            <a:pPr>
              <a:spcAft>
                <a:spcPts val="800"/>
              </a:spcAft>
            </a:pPr>
            <a:r>
              <a:rPr sz="1900" b="0">
                <a:solidFill>
                  <a:srgbClr val="0B1020"/>
                </a:solidFill>
                <a:latin typeface="Calibri"/>
              </a:rPr>
              <a:t>•  Point to the facilitator guide for discussion guidance and teaching notes.</a:t>
            </a:r>
          </a:p>
          <a:p>
            <a:pPr>
              <a:spcAft>
                <a:spcPts val="800"/>
              </a:spcAft>
            </a:pPr>
            <a:r>
              <a:rPr sz="1900" b="0">
                <a:solidFill>
                  <a:srgbClr val="0B1020"/>
                </a:solidFill>
                <a:latin typeface="Calibri"/>
              </a:rPr>
              <a:t>•  Questions or a class API key: info@altfndata.com</a:t>
            </a:r>
          </a:p>
        </p:txBody>
      </p:sp>
      <p:sp>
        <p:nvSpPr>
          <p:cNvPr id="6" name="TextBox 5"/>
          <p:cNvSpPr txBox="1"/>
          <p:nvPr/>
        </p:nvSpPr>
        <p:spPr>
          <a:xfrm>
            <a:off x="640080" y="6419088"/>
            <a:ext cx="10972800" cy="320040"/>
          </a:xfrm>
          <a:prstGeom prst="rect">
            <a:avLst/>
          </a:prstGeom>
          <a:noFill/>
        </p:spPr>
        <p:txBody>
          <a:bodyPr wrap="square" anchor="t">
            <a:spAutoFit/>
          </a:bodyPr>
          <a:lstStyle/>
          <a:p>
            <a:r>
              <a:rPr sz="1000" b="0">
                <a:solidFill>
                  <a:srgbClr val="455066"/>
                </a:solidFill>
                <a:latin typeface="Calibri"/>
              </a:rPr>
              <a:t>ALT/FNDATA Academy   ·   Module 6: FinTech and data products   ·   8 / 8</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